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DCDCD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2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84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7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0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55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37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6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42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62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51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C1AF-4A98-43A5-A37B-9032DE67C504}" type="datetimeFigureOut">
              <a:rPr lang="cs-CZ" smtClean="0"/>
              <a:t>21.08.2019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ACC8F-7F13-4B16-9942-FA40EF19C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feld 1"/>
          <p:cNvSpPr txBox="1"/>
          <p:nvPr/>
        </p:nvSpPr>
        <p:spPr>
          <a:xfrm>
            <a:off x="-36512" y="200834"/>
            <a:ext cx="8820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2800" b="1" dirty="0" smtClean="0">
                <a:solidFill>
                  <a:srgbClr val="9B1C2F"/>
                </a:solidFill>
              </a:rPr>
              <a:t>podzim</a:t>
            </a:r>
            <a:r>
              <a:rPr lang="cs-CZ" sz="2800" b="1" dirty="0" smtClean="0">
                <a:solidFill>
                  <a:srgbClr val="9B1C2F"/>
                </a:solidFill>
              </a:rPr>
              <a:t> </a:t>
            </a:r>
            <a:r>
              <a:rPr lang="cs-CZ" sz="2800" b="1" dirty="0" smtClean="0">
                <a:solidFill>
                  <a:srgbClr val="9B1C2F"/>
                </a:solidFill>
              </a:rPr>
              <a:t>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108504" cy="554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50" y="543176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964240"/>
            <a:ext cx="2080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TAURUS 405 Steel  </a:t>
            </a:r>
            <a:r>
              <a:rPr lang="cs-CZ" sz="1400" b="1" dirty="0">
                <a:solidFill>
                  <a:srgbClr val="FF0000"/>
                </a:solidFill>
              </a:rPr>
              <a:t>puls S</a:t>
            </a:r>
          </a:p>
        </p:txBody>
      </p:sp>
      <p:pic>
        <p:nvPicPr>
          <p:cNvPr id="1026" name="Picture 2" descr="https://www.ewm-sales.com/upload/IM006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31287"/>
            <a:ext cx="2376264" cy="37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564782" y="483281"/>
            <a:ext cx="4464496" cy="292387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Impulsní svařovací přístroj MIG/MAG s optimalizovanými synergickými charakteristikami ke svařování oceli</a:t>
            </a:r>
          </a:p>
          <a:p>
            <a:r>
              <a:rPr lang="cs-CZ" sz="800" dirty="0"/>
              <a:t>Impulsní svařování MIG/MAG, svařování MIG/MAG, ruční svařování obalenou elektrodou a drážkování</a:t>
            </a:r>
          </a:p>
          <a:p>
            <a:r>
              <a:rPr lang="cs-CZ" sz="800" dirty="0"/>
              <a:t>Díky funkci pulsace výrazně snížená tvorba rozstřiku, a tím výrazně méně dodatečných prací</a:t>
            </a:r>
          </a:p>
          <a:p>
            <a:r>
              <a:rPr lang="cs-CZ" sz="800" b="1" dirty="0"/>
              <a:t>Postupy a funkce</a:t>
            </a:r>
            <a:endParaRPr lang="cs-CZ" sz="800" dirty="0"/>
          </a:p>
          <a:p>
            <a:r>
              <a:rPr lang="cs-CZ" sz="800" dirty="0"/>
              <a:t>Svařování s plným a plněným drátem</a:t>
            </a:r>
          </a:p>
          <a:p>
            <a:r>
              <a:rPr lang="cs-CZ" sz="800" b="1" dirty="0"/>
              <a:t>Drive 4X Steel:</a:t>
            </a:r>
            <a:r>
              <a:rPr lang="cs-CZ" sz="800" dirty="0"/>
              <a:t> Sériově s přípojnou zdířkou pro držák elektrody přímo na podavači drátu</a:t>
            </a:r>
          </a:p>
          <a:p>
            <a:r>
              <a:rPr lang="cs-CZ" sz="800" dirty="0" smtClean="0"/>
              <a:t>Plynule </a:t>
            </a:r>
            <a:r>
              <a:rPr lang="cs-CZ" sz="800" dirty="0"/>
              <a:t>nastavitelná dynamika svařovacího oblouku (účinek tlumivky)</a:t>
            </a:r>
          </a:p>
          <a:p>
            <a:r>
              <a:rPr lang="cs-CZ" sz="800" dirty="0"/>
              <a:t>Nastavitelné funkce kráteru na začátku a konci svaru</a:t>
            </a:r>
          </a:p>
          <a:p>
            <a:r>
              <a:rPr lang="cs-CZ" sz="800" dirty="0"/>
              <a:t>Synergický nebo ruční režim svařování</a:t>
            </a:r>
          </a:p>
          <a:p>
            <a:r>
              <a:rPr lang="cs-CZ" sz="800" b="1" dirty="0"/>
              <a:t>Výhody pro vás</a:t>
            </a:r>
            <a:endParaRPr lang="cs-CZ" sz="800" dirty="0"/>
          </a:p>
          <a:p>
            <a:r>
              <a:rPr lang="cs-CZ" sz="800" dirty="0"/>
              <a:t>Vysoce přesný, silný 4kladkový pohon posuvu drátu EWM </a:t>
            </a:r>
            <a:r>
              <a:rPr lang="cs-CZ" sz="800" dirty="0" err="1"/>
              <a:t>eFeed</a:t>
            </a:r>
            <a:r>
              <a:rPr lang="cs-CZ" sz="800" dirty="0"/>
              <a:t> k bezpečnému posuvu všech plných a plněných drátů</a:t>
            </a:r>
          </a:p>
          <a:p>
            <a:r>
              <a:rPr lang="cs-CZ" sz="800" dirty="0"/>
              <a:t>Vybavený kolečky UNI 1,0–1,2 mm pro nízko až vysoce legovanou ocel</a:t>
            </a:r>
          </a:p>
          <a:p>
            <a:r>
              <a:rPr lang="cs-CZ" sz="800" dirty="0"/>
              <a:t>Vysoké napětí volnoběhu pro velmi dobré vlastnosti zapalování</a:t>
            </a:r>
          </a:p>
          <a:p>
            <a:r>
              <a:rPr lang="cs-CZ" sz="800" dirty="0"/>
              <a:t>Šetří proud díky vysokému stupni účinnosti a funkci </a:t>
            </a:r>
            <a:r>
              <a:rPr lang="cs-CZ" sz="800" dirty="0" err="1"/>
              <a:t>standby</a:t>
            </a:r>
            <a:endParaRPr lang="cs-CZ" sz="800" dirty="0"/>
          </a:p>
          <a:p>
            <a:r>
              <a:rPr lang="cs-CZ" sz="800" dirty="0"/>
              <a:t>Jednoduchá změna polarity svařování bez použití nástrojů</a:t>
            </a:r>
          </a:p>
          <a:p>
            <a:r>
              <a:rPr lang="cs-CZ" sz="800" dirty="0"/>
              <a:t>Chráněno proti stříkající vodě IP23</a:t>
            </a:r>
          </a:p>
          <a:p>
            <a:r>
              <a:rPr lang="cs-CZ" sz="800" dirty="0"/>
              <a:t>Možnost připojení dálkového ovladače a funkčního hořáku (pouze Up/Down)</a:t>
            </a:r>
          </a:p>
          <a:p>
            <a:r>
              <a:rPr lang="cs-CZ" sz="800" dirty="0"/>
              <a:t>Rozhraní PC pro software PC300.Net</a:t>
            </a:r>
          </a:p>
          <a:p>
            <a:r>
              <a:rPr lang="cs-CZ" sz="800" dirty="0"/>
              <a:t>Kontrola ochranného vodiče (PE)</a:t>
            </a:r>
          </a:p>
          <a:p>
            <a:r>
              <a:rPr lang="cs-CZ" sz="800" dirty="0"/>
              <a:t>Bezplatný balíček WPQR pro certifikaci včetně EXC2 dle ČSN EN 1090 a pro svařování nelegovaných ocelí včetně S355</a:t>
            </a:r>
          </a:p>
        </p:txBody>
      </p:sp>
      <p:pic>
        <p:nvPicPr>
          <p:cNvPr id="6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27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77696"/>
              </p:ext>
            </p:extLst>
          </p:nvPr>
        </p:nvGraphicFramePr>
        <p:xfrm>
          <a:off x="179512" y="1484784"/>
          <a:ext cx="2742802" cy="4039085"/>
        </p:xfrm>
        <a:graphic>
          <a:graphicData uri="http://schemas.openxmlformats.org/drawingml/2006/table">
            <a:tbl>
              <a:tblPr/>
              <a:tblGrid>
                <a:gridCol w="893722"/>
                <a:gridCol w="922739"/>
                <a:gridCol w="285166"/>
                <a:gridCol w="641175"/>
              </a:tblGrid>
              <a:tr h="7640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                             MIG/MAG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MMA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223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 A - 400 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34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40 °C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100 %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400 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79 V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70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x 32 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70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x 400 V (-25 % - +20 %)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17.2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18.2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3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23.2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24.6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0.99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90 %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34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625 x 298 x 531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41 kg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83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elektromagnetické kompatibility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izolace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H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ochrany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IP23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056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Schválení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Symbol bezpečnosti (označení „S“) , Označení „CE“ , Označení „EAC“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Normy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IEC 60974-1, -10 CL.A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85417"/>
              </p:ext>
            </p:extLst>
          </p:nvPr>
        </p:nvGraphicFramePr>
        <p:xfrm>
          <a:off x="5313809" y="3547844"/>
          <a:ext cx="3456384" cy="259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710"/>
                <a:gridCol w="1251674"/>
              </a:tblGrid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TAURUS</a:t>
                      </a:r>
                      <a:r>
                        <a:rPr lang="cs-CZ" sz="800" baseline="0" dirty="0" smtClean="0"/>
                        <a:t> </a:t>
                      </a:r>
                      <a:r>
                        <a:rPr lang="cs-CZ" sz="800" dirty="0" smtClean="0"/>
                        <a:t>405 Steel  puls S 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090-005589-00502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Podavač Drive 4X Steel Puls S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090-005593-00502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Chlazení </a:t>
                      </a:r>
                      <a:r>
                        <a:rPr lang="cs-CZ" sz="800" dirty="0" err="1" smtClean="0"/>
                        <a:t>cool</a:t>
                      </a:r>
                      <a:r>
                        <a:rPr lang="cs-CZ" sz="800" dirty="0" smtClean="0"/>
                        <a:t> 50-2 U 40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090-008603-00502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 Propojovací vedení 70qmm/W/1m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094-000406-00000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Vozík Trolly 55-5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090-008632-00001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Traverza pro podavač drive 4X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092-002712-00000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70qmm/4m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092-000013-00000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30l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394-002910-00030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AK 300 cívkový adaptér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094-001803-00001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PM 451 W 2U/D X 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094-700004-00304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957615" y="6005319"/>
            <a:ext cx="3402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118.900,-Kč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feld 1"/>
          <p:cNvSpPr txBox="1"/>
          <p:nvPr/>
        </p:nvSpPr>
        <p:spPr>
          <a:xfrm>
            <a:off x="-36512" y="116632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964240"/>
            <a:ext cx="2080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TAURUS </a:t>
            </a:r>
            <a:r>
              <a:rPr lang="cs-CZ" sz="1400" b="1" dirty="0">
                <a:solidFill>
                  <a:srgbClr val="FF0000"/>
                </a:solidFill>
              </a:rPr>
              <a:t>5</a:t>
            </a:r>
            <a:r>
              <a:rPr lang="cs-CZ" sz="1400" b="1" dirty="0" smtClean="0">
                <a:solidFill>
                  <a:srgbClr val="FF0000"/>
                </a:solidFill>
              </a:rPr>
              <a:t>05 Steel  </a:t>
            </a:r>
            <a:r>
              <a:rPr lang="cs-CZ" sz="1400" b="1" dirty="0">
                <a:solidFill>
                  <a:srgbClr val="FF0000"/>
                </a:solidFill>
              </a:rPr>
              <a:t>puls S</a:t>
            </a:r>
          </a:p>
        </p:txBody>
      </p:sp>
      <p:pic>
        <p:nvPicPr>
          <p:cNvPr id="1026" name="Picture 2" descr="https://www.ewm-sales.com/upload/IM006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69816"/>
            <a:ext cx="2376264" cy="37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564782" y="483281"/>
            <a:ext cx="4464496" cy="292387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Impulsní svařovací přístroj MIG/MAG s optimalizovanými synergickými charakteristikami ke svařování oceli</a:t>
            </a:r>
          </a:p>
          <a:p>
            <a:r>
              <a:rPr lang="cs-CZ" sz="800" dirty="0"/>
              <a:t>Impulsní svařování MIG/MAG, svařování MIG/MAG, ruční svařování obalenou elektrodou a drážkování</a:t>
            </a:r>
          </a:p>
          <a:p>
            <a:r>
              <a:rPr lang="cs-CZ" sz="800" dirty="0"/>
              <a:t>Díky funkci pulsace výrazně snížená tvorba rozstřiku, a tím výrazně méně dodatečných prací</a:t>
            </a:r>
          </a:p>
          <a:p>
            <a:r>
              <a:rPr lang="cs-CZ" sz="800" b="1" dirty="0"/>
              <a:t>Postupy a funkce</a:t>
            </a:r>
            <a:endParaRPr lang="cs-CZ" sz="800" dirty="0"/>
          </a:p>
          <a:p>
            <a:r>
              <a:rPr lang="cs-CZ" sz="800" dirty="0"/>
              <a:t>Svařování s plným a plněným drátem</a:t>
            </a:r>
          </a:p>
          <a:p>
            <a:r>
              <a:rPr lang="cs-CZ" sz="800" b="1" dirty="0"/>
              <a:t>Drive 4X Steel:</a:t>
            </a:r>
            <a:r>
              <a:rPr lang="cs-CZ" sz="800" dirty="0"/>
              <a:t> Sériově s přípojnou zdířkou pro držák elektrody přímo na podavači drátu</a:t>
            </a:r>
          </a:p>
          <a:p>
            <a:r>
              <a:rPr lang="cs-CZ" sz="800" dirty="0" smtClean="0"/>
              <a:t>Plynule </a:t>
            </a:r>
            <a:r>
              <a:rPr lang="cs-CZ" sz="800" dirty="0"/>
              <a:t>nastavitelná dynamika svařovacího oblouku (účinek tlumivky)</a:t>
            </a:r>
          </a:p>
          <a:p>
            <a:r>
              <a:rPr lang="cs-CZ" sz="800" dirty="0"/>
              <a:t>Nastavitelné funkce kráteru na začátku a konci svaru</a:t>
            </a:r>
          </a:p>
          <a:p>
            <a:r>
              <a:rPr lang="cs-CZ" sz="800" dirty="0"/>
              <a:t>Synergický nebo ruční režim svařování</a:t>
            </a:r>
          </a:p>
          <a:p>
            <a:r>
              <a:rPr lang="cs-CZ" sz="800" b="1" dirty="0"/>
              <a:t>Výhody pro vás</a:t>
            </a:r>
            <a:endParaRPr lang="cs-CZ" sz="800" dirty="0"/>
          </a:p>
          <a:p>
            <a:r>
              <a:rPr lang="cs-CZ" sz="800" dirty="0"/>
              <a:t>Vysoce přesný, silný 4kladkový pohon posuvu drátu EWM </a:t>
            </a:r>
            <a:r>
              <a:rPr lang="cs-CZ" sz="800" dirty="0" err="1"/>
              <a:t>eFeed</a:t>
            </a:r>
            <a:r>
              <a:rPr lang="cs-CZ" sz="800" dirty="0"/>
              <a:t> k bezpečnému posuvu všech plných a plněných drátů</a:t>
            </a:r>
          </a:p>
          <a:p>
            <a:r>
              <a:rPr lang="cs-CZ" sz="800" dirty="0"/>
              <a:t>Vybavený kolečky UNI 1,0–1,2 mm pro nízko až vysoce legovanou ocel</a:t>
            </a:r>
          </a:p>
          <a:p>
            <a:r>
              <a:rPr lang="cs-CZ" sz="800" dirty="0"/>
              <a:t>Vysoké napětí volnoběhu pro velmi dobré vlastnosti zapalování</a:t>
            </a:r>
          </a:p>
          <a:p>
            <a:r>
              <a:rPr lang="cs-CZ" sz="800" dirty="0"/>
              <a:t>Šetří proud díky vysokému stupni účinnosti a funkci </a:t>
            </a:r>
            <a:r>
              <a:rPr lang="cs-CZ" sz="800" dirty="0" err="1"/>
              <a:t>standby</a:t>
            </a:r>
            <a:endParaRPr lang="cs-CZ" sz="800" dirty="0"/>
          </a:p>
          <a:p>
            <a:r>
              <a:rPr lang="cs-CZ" sz="800" dirty="0"/>
              <a:t>Jednoduchá změna polarity svařování bez použití nástrojů</a:t>
            </a:r>
          </a:p>
          <a:p>
            <a:r>
              <a:rPr lang="cs-CZ" sz="800" dirty="0"/>
              <a:t>Chráněno proti stříkající vodě IP23</a:t>
            </a:r>
          </a:p>
          <a:p>
            <a:r>
              <a:rPr lang="cs-CZ" sz="800" dirty="0"/>
              <a:t>Možnost připojení dálkového ovladače a funkčního hořáku (pouze Up/Down)</a:t>
            </a:r>
          </a:p>
          <a:p>
            <a:r>
              <a:rPr lang="cs-CZ" sz="800" dirty="0"/>
              <a:t>Rozhraní PC pro software PC300.Net</a:t>
            </a:r>
          </a:p>
          <a:p>
            <a:r>
              <a:rPr lang="cs-CZ" sz="800" dirty="0"/>
              <a:t>Kontrola ochranného vodiče (PE)</a:t>
            </a:r>
          </a:p>
          <a:p>
            <a:r>
              <a:rPr lang="cs-CZ" sz="800" dirty="0"/>
              <a:t>Bezplatný balíček WPQR pro certifikaci včetně EXC2 dle ČSN EN 1090 a pro svařování nelegovaných ocelí včetně S355</a:t>
            </a:r>
          </a:p>
        </p:txBody>
      </p:sp>
      <p:pic>
        <p:nvPicPr>
          <p:cNvPr id="6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27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957615" y="6005319"/>
            <a:ext cx="3402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126.900,-Kč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33684"/>
              </p:ext>
            </p:extLst>
          </p:nvPr>
        </p:nvGraphicFramePr>
        <p:xfrm>
          <a:off x="179512" y="1392950"/>
          <a:ext cx="2742802" cy="4187500"/>
        </p:xfrm>
        <a:graphic>
          <a:graphicData uri="http://schemas.openxmlformats.org/drawingml/2006/table">
            <a:tbl>
              <a:tblPr/>
              <a:tblGrid>
                <a:gridCol w="893722"/>
                <a:gridCol w="922739"/>
                <a:gridCol w="285166"/>
                <a:gridCol w="641175"/>
              </a:tblGrid>
              <a:tr h="7640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                             MIG/MAG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MMA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223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 A - </a:t>
                      </a:r>
                      <a:r>
                        <a:rPr lang="cs-CZ" sz="800" dirty="0" smtClean="0">
                          <a:effectLst/>
                        </a:rPr>
                        <a:t>500 </a:t>
                      </a:r>
                      <a:r>
                        <a:rPr lang="cs-CZ" sz="800" dirty="0">
                          <a:effectLst/>
                        </a:rPr>
                        <a:t>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34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40 °C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 smtClean="0">
                          <a:effectLst/>
                        </a:rPr>
                        <a:t>60%</a:t>
                      </a:r>
                      <a:endParaRPr lang="cs-CZ" sz="800" dirty="0">
                        <a:effectLst/>
                      </a:endParaRP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500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100 %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430 </a:t>
                      </a:r>
                      <a:r>
                        <a:rPr lang="cs-CZ" sz="800" dirty="0">
                          <a:effectLst/>
                        </a:rPr>
                        <a:t>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79 V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70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x 32 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70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x 400 V (-25 % - +20 %)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24.6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25.2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3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33.2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34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6773" marR="36335" marT="15140" marB="1135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0.99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90 %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34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625 x 298 x 531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45 </a:t>
                      </a:r>
                      <a:r>
                        <a:rPr lang="cs-CZ" sz="800" dirty="0">
                          <a:effectLst/>
                        </a:rPr>
                        <a:t>kg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83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elektromagnetické kompatibility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izolace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H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ochrany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IP23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056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Schválení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Symbol bezpečnosti (označení „S“) , Označení „CE“ , Označení „EAC“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Normy</a:t>
                      </a:r>
                    </a:p>
                  </a:txBody>
                  <a:tcPr marL="22709" marR="36335" marT="15140" marB="1135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IEC 60974-1, -10 CL.A</a:t>
                      </a:r>
                    </a:p>
                  </a:txBody>
                  <a:tcPr marL="56773" marR="36335" marT="15140" marB="1135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03527"/>
              </p:ext>
            </p:extLst>
          </p:nvPr>
        </p:nvGraphicFramePr>
        <p:xfrm>
          <a:off x="5148064" y="3613081"/>
          <a:ext cx="3600400" cy="259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826"/>
                <a:gridCol w="1426574"/>
              </a:tblGrid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TAURUS</a:t>
                      </a:r>
                      <a:r>
                        <a:rPr lang="cs-CZ" sz="800" baseline="0" dirty="0" smtClean="0"/>
                        <a:t> </a:t>
                      </a:r>
                      <a:r>
                        <a:rPr lang="cs-CZ" sz="800" dirty="0" smtClean="0"/>
                        <a:t>505 Steel  puls S 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090-005599-00502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Podavač Drive 4X Steel Puls S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090-005593-00502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Chlazení </a:t>
                      </a:r>
                      <a:r>
                        <a:rPr lang="cs-CZ" sz="800" dirty="0" err="1" smtClean="0"/>
                        <a:t>cool</a:t>
                      </a:r>
                      <a:r>
                        <a:rPr lang="cs-CZ" sz="800" dirty="0" smtClean="0"/>
                        <a:t> 50-2 U 40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090-008603-00502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 Propojovací vedení 95qmm/W/1m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094-000407-00000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Vozík Trolly 55-5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090-008632-00001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Traverza pro podavač drive 4X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092-002712-00000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70qmm/4m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092-000013-00000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30l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394-002910-00030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AK 300 cívkový adaptér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094-001803-00001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PM 451 W 2U/D X 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094-700004-00304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"/>
          <p:cNvSpPr txBox="1"/>
          <p:nvPr/>
        </p:nvSpPr>
        <p:spPr>
          <a:xfrm>
            <a:off x="-36512" y="-27384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ewm-sales.com/upload/IM0004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2312"/>
            <a:ext cx="2078467" cy="32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868650"/>
            <a:ext cx="2517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PHOENIX 405 </a:t>
            </a:r>
            <a:r>
              <a:rPr lang="cs-CZ" sz="1400" b="1" dirty="0" err="1" smtClean="0">
                <a:solidFill>
                  <a:srgbClr val="FF0000"/>
                </a:solidFill>
              </a:rPr>
              <a:t>Progress</a:t>
            </a:r>
            <a:r>
              <a:rPr lang="cs-CZ" sz="1400" b="1" dirty="0" smtClean="0">
                <a:solidFill>
                  <a:srgbClr val="FF0000"/>
                </a:solidFill>
              </a:rPr>
              <a:t> puls HP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87069" y="483281"/>
            <a:ext cx="4205411" cy="353943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Modulární invertorová svářečka MIG/MAG, impulsní, se samostatným podavačem drátu, volitelně drive 4X EX, drive 4X HP nebo drive 4X LP</a:t>
            </a:r>
          </a:p>
          <a:p>
            <a:r>
              <a:rPr lang="cs-CZ" sz="800" b="1" dirty="0"/>
              <a:t>Postupy a funkce</a:t>
            </a:r>
            <a:endParaRPr lang="cs-CZ" sz="800" dirty="0"/>
          </a:p>
          <a:p>
            <a:r>
              <a:rPr lang="cs-CZ" sz="800" dirty="0"/>
              <a:t>Bez příplatku vybavené EWM synergickými charakteristikami pro </a:t>
            </a:r>
            <a:r>
              <a:rPr lang="cs-CZ" sz="800" dirty="0" err="1"/>
              <a:t>forceArc</a:t>
            </a:r>
            <a:r>
              <a:rPr lang="cs-CZ" sz="800" dirty="0"/>
              <a:t>, </a:t>
            </a:r>
            <a:r>
              <a:rPr lang="cs-CZ" sz="800" dirty="0" err="1"/>
              <a:t>forceArc</a:t>
            </a:r>
            <a:r>
              <a:rPr lang="cs-CZ" sz="800" dirty="0"/>
              <a:t> puls, </a:t>
            </a:r>
            <a:r>
              <a:rPr lang="cs-CZ" sz="800" dirty="0" err="1"/>
              <a:t>rootArc</a:t>
            </a:r>
            <a:r>
              <a:rPr lang="cs-CZ" sz="800" dirty="0"/>
              <a:t>, </a:t>
            </a:r>
            <a:r>
              <a:rPr lang="cs-CZ" sz="800" dirty="0" err="1"/>
              <a:t>rootArc</a:t>
            </a:r>
            <a:r>
              <a:rPr lang="cs-CZ" sz="800" dirty="0"/>
              <a:t> puls a </a:t>
            </a:r>
            <a:r>
              <a:rPr lang="cs-CZ" sz="800" dirty="0" err="1"/>
              <a:t>superPuls</a:t>
            </a:r>
            <a:endParaRPr lang="cs-CZ" sz="800" dirty="0"/>
          </a:p>
          <a:p>
            <a:r>
              <a:rPr lang="cs-CZ" sz="800" dirty="0"/>
              <a:t>Bez příplatku vybavené synergickými charakteristikami ke svařování oceli/</a:t>
            </a:r>
            <a:r>
              <a:rPr lang="cs-CZ" sz="800" dirty="0" err="1"/>
              <a:t>CrNi</a:t>
            </a:r>
            <a:r>
              <a:rPr lang="cs-CZ" sz="800" dirty="0"/>
              <a:t>/hliníku v ochranném plynu (MSG)</a:t>
            </a:r>
          </a:p>
          <a:p>
            <a:r>
              <a:rPr lang="cs-CZ" sz="800" dirty="0"/>
              <a:t>Bez příplatku vhodné k ručnímu svařování obalenou elektrodou, svařování-WIG a drážkování</a:t>
            </a:r>
          </a:p>
          <a:p>
            <a:r>
              <a:rPr lang="cs-CZ" sz="800" dirty="0"/>
              <a:t>16 individuálně nastavitelných programů pro každý svařovací úkol (JOB)</a:t>
            </a:r>
          </a:p>
          <a:p>
            <a:r>
              <a:rPr lang="cs-CZ" sz="800" dirty="0"/>
              <a:t>Plynule nastavitelná dynamika svařovacího oblouku (účinek tlumivky)</a:t>
            </a:r>
          </a:p>
          <a:p>
            <a:r>
              <a:rPr lang="cs-CZ" sz="800" dirty="0"/>
              <a:t>Nastavitelné funkce kráteru na začátku a konci svaru</a:t>
            </a:r>
          </a:p>
          <a:p>
            <a:r>
              <a:rPr lang="cs-CZ" sz="800" dirty="0"/>
              <a:t>Synergický nebo ruční režim svařování</a:t>
            </a:r>
          </a:p>
          <a:p>
            <a:r>
              <a:rPr lang="cs-CZ" sz="800" b="1" dirty="0"/>
              <a:t>Výhody pro vás</a:t>
            </a:r>
            <a:endParaRPr lang="cs-CZ" sz="800" dirty="0"/>
          </a:p>
          <a:p>
            <a:r>
              <a:rPr lang="cs-CZ" sz="800" dirty="0"/>
              <a:t>Chlazené plynem nebo volitelně vodní chlazení s chladicím modulem </a:t>
            </a:r>
            <a:r>
              <a:rPr lang="cs-CZ" sz="800" dirty="0" err="1"/>
              <a:t>cool</a:t>
            </a:r>
            <a:r>
              <a:rPr lang="cs-CZ" sz="800" dirty="0"/>
              <a:t> 50</a:t>
            </a:r>
          </a:p>
          <a:p>
            <a:r>
              <a:rPr lang="cs-CZ" sz="800" dirty="0"/>
              <a:t>Vysoce přesný, silný 4kladkový pohon posuvu drátu EWM </a:t>
            </a:r>
            <a:r>
              <a:rPr lang="cs-CZ" sz="800" dirty="0" err="1"/>
              <a:t>eFeed</a:t>
            </a:r>
            <a:r>
              <a:rPr lang="cs-CZ" sz="800" dirty="0"/>
              <a:t> k bezpečnému posuvu všech plných a plněných drátů</a:t>
            </a:r>
          </a:p>
          <a:p>
            <a:r>
              <a:rPr lang="cs-CZ" sz="800" dirty="0"/>
              <a:t>Vybavený kolečky UNI 1,0–1,2 mm pro nízko až vysoce legovanou ocel</a:t>
            </a:r>
          </a:p>
          <a:p>
            <a:r>
              <a:rPr lang="cs-CZ" sz="800" dirty="0"/>
              <a:t>Šetří proud díky vysokému stupni účinnosti a funkci </a:t>
            </a:r>
            <a:r>
              <a:rPr lang="cs-CZ" sz="800" dirty="0" err="1"/>
              <a:t>standby</a:t>
            </a:r>
            <a:endParaRPr lang="cs-CZ" sz="800" dirty="0"/>
          </a:p>
          <a:p>
            <a:r>
              <a:rPr lang="cs-CZ" sz="800" dirty="0"/>
              <a:t>Jednoduchá změna polarity svařování bez použití nástrojů</a:t>
            </a:r>
          </a:p>
          <a:p>
            <a:r>
              <a:rPr lang="cs-CZ" sz="800" dirty="0"/>
              <a:t>Kontrola zemního zkratu (ochrana PE)</a:t>
            </a:r>
          </a:p>
          <a:p>
            <a:r>
              <a:rPr lang="cs-CZ" sz="800" dirty="0"/>
              <a:t>Chráněno proti stříkající vodě IP23</a:t>
            </a:r>
          </a:p>
          <a:p>
            <a:r>
              <a:rPr lang="cs-CZ" sz="800" dirty="0"/>
              <a:t>Možnost připojení dálkového ovladače a funkčního hořáku</a:t>
            </a:r>
          </a:p>
          <a:p>
            <a:r>
              <a:rPr lang="cs-CZ" sz="800" dirty="0"/>
              <a:t>Volitelně lze propojit prostřednictvím LAN nebo brány </a:t>
            </a:r>
            <a:r>
              <a:rPr lang="cs-CZ" sz="800" dirty="0" err="1"/>
              <a:t>WiFi</a:t>
            </a:r>
            <a:r>
              <a:rPr lang="cs-CZ" sz="800" dirty="0"/>
              <a:t> se softwarem </a:t>
            </a:r>
            <a:r>
              <a:rPr lang="cs-CZ" sz="800" dirty="0" err="1"/>
              <a:t>Xnet</a:t>
            </a:r>
            <a:r>
              <a:rPr lang="cs-CZ" sz="800" dirty="0"/>
              <a:t> </a:t>
            </a:r>
            <a:r>
              <a:rPr lang="cs-CZ" sz="800" dirty="0" err="1"/>
              <a:t>ewm</a:t>
            </a:r>
            <a:endParaRPr lang="cs-CZ" sz="800" dirty="0"/>
          </a:p>
          <a:p>
            <a:r>
              <a:rPr lang="cs-CZ" sz="800" dirty="0"/>
              <a:t>Rozhraní PC pro software PC300.Net</a:t>
            </a:r>
          </a:p>
          <a:p>
            <a:r>
              <a:rPr lang="cs-CZ" sz="800" dirty="0"/>
              <a:t>Velmi dobré chlazení hořáku, a tím úspora nákladů u opotřebitelných dílů hořáku díky výkonnému rotačnímu čerpadlu a vodní nádrži 5 litrů (chladicí modul cool50)</a:t>
            </a:r>
          </a:p>
          <a:p>
            <a:r>
              <a:rPr lang="cs-CZ" sz="800" dirty="0"/>
              <a:t>Bezplatný balíček WPQR pro certifikaci včetně EXC2 dle ČSN EN 1090 a pro svařování nelegovaných ocelí včetně S355</a:t>
            </a:r>
          </a:p>
        </p:txBody>
      </p:sp>
      <p:pic>
        <p:nvPicPr>
          <p:cNvPr id="6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27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80230"/>
              </p:ext>
            </p:extLst>
          </p:nvPr>
        </p:nvGraphicFramePr>
        <p:xfrm>
          <a:off x="5004048" y="4077072"/>
          <a:ext cx="3456384" cy="259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710"/>
                <a:gridCol w="1251674"/>
              </a:tblGrid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PHOENIX</a:t>
                      </a:r>
                      <a:r>
                        <a:rPr lang="cs-CZ" sz="800" baseline="0" dirty="0" smtClean="0"/>
                        <a:t>  405 </a:t>
                      </a:r>
                      <a:r>
                        <a:rPr lang="cs-CZ" sz="800" baseline="0" dirty="0" err="1" smtClean="0"/>
                        <a:t>Progress</a:t>
                      </a:r>
                      <a:r>
                        <a:rPr lang="cs-CZ" sz="800" baseline="0" dirty="0" smtClean="0"/>
                        <a:t> Puls  MM  TDM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090-005321-00502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Podavač Drive 4X HP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090-005392-00502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Chlazení </a:t>
                      </a:r>
                      <a:r>
                        <a:rPr lang="cs-CZ" sz="800" dirty="0" err="1" smtClean="0"/>
                        <a:t>cool</a:t>
                      </a:r>
                      <a:r>
                        <a:rPr lang="cs-CZ" sz="800" dirty="0" smtClean="0"/>
                        <a:t> 50-2 U 40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090-008603-00502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 Propojovací vedení 70qmm/W/1m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094-000406-00000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Vozík Trolly 55-5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090-008632-00001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Traverza pro podavač drive 4X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092-002712-00000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70qmm/4m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092-000013-00000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30l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394-002910-00030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AK 300 cívkový adaptér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094-001803-00001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PM 451  W RD3  X 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094-700004-00604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957615" y="6005319"/>
            <a:ext cx="3402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165.900,-Kč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01809"/>
              </p:ext>
            </p:extLst>
          </p:nvPr>
        </p:nvGraphicFramePr>
        <p:xfrm>
          <a:off x="179512" y="1459068"/>
          <a:ext cx="2886580" cy="4346196"/>
        </p:xfrm>
        <a:graphic>
          <a:graphicData uri="http://schemas.openxmlformats.org/drawingml/2006/table">
            <a:tbl>
              <a:tblPr/>
              <a:tblGrid>
                <a:gridCol w="1063048"/>
                <a:gridCol w="303922"/>
                <a:gridCol w="303922"/>
                <a:gridCol w="303922"/>
                <a:gridCol w="303922"/>
                <a:gridCol w="303922"/>
                <a:gridCol w="303922"/>
              </a:tblGrid>
              <a:tr h="180507">
                <a:tc gridSpan="2">
                  <a:txBody>
                    <a:bodyPr/>
                    <a:lstStyle/>
                    <a:p>
                      <a:pPr algn="ctr" fontAlgn="t"/>
                      <a:endParaRPr lang="cs-CZ" sz="800" dirty="0">
                        <a:effectLst/>
                      </a:endParaRP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MI/MAG</a:t>
                      </a:r>
                      <a:endParaRPr lang="cs-CZ" sz="800" dirty="0">
                        <a:effectLst/>
                      </a:endParaRP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MMA</a:t>
                      </a:r>
                      <a:endParaRPr lang="cs-CZ" sz="800" dirty="0">
                        <a:effectLst/>
                      </a:endParaRP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WIG</a:t>
                      </a:r>
                      <a:endParaRPr lang="cs-CZ" sz="800" dirty="0"/>
                    </a:p>
                  </a:txBody>
                  <a:tcPr marL="50782" marR="50782" marT="25391" marB="25391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30366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 A - 400 A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665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40 °C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100 %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400 A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Napětí naprázdno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79 V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Síťová frekvence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Síťová pojistka (pomalá)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 x 32 A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Síťové napětí (tolerance)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 x 400 V (-25 % - +20 %)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Max. připojovací výkon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17.2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18.2 kVA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13.2 kVA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66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23.2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24.6 kVA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17.8 kVA</a:t>
                      </a:r>
                    </a:p>
                  </a:txBody>
                  <a:tcPr marL="79347" marR="50782" marT="21159" marB="1586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0.99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90 %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665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625 x 298 x 531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41 kg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66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elektromagnetické kompatibility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A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izolace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H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ochrany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IP23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66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Schválení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Symbol bezpečnosti (označení „S“) , Označení „CE“ , Označení „EAC“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82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Normy</a:t>
                      </a:r>
                    </a:p>
                  </a:txBody>
                  <a:tcPr marL="31739" marR="50782" marT="21159" marB="15869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IEC 60974-1, -10 CL.A</a:t>
                      </a:r>
                    </a:p>
                  </a:txBody>
                  <a:tcPr marL="79347" marR="50782" marT="21159" marB="15869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feld 1"/>
          <p:cNvSpPr txBox="1"/>
          <p:nvPr/>
        </p:nvSpPr>
        <p:spPr>
          <a:xfrm>
            <a:off x="-36512" y="-27384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ewm-sales.com/upload/IM0004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2312"/>
            <a:ext cx="2078467" cy="32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687069" y="483281"/>
            <a:ext cx="4205411" cy="353943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Modulární invertorová svářečka MIG/MAG, impulsní, se samostatným podavačem drátu, volitelně drive 4X EX, drive 4X HP nebo drive 4X LP</a:t>
            </a:r>
          </a:p>
          <a:p>
            <a:r>
              <a:rPr lang="cs-CZ" sz="800" b="1" dirty="0"/>
              <a:t>Postupy a funkce</a:t>
            </a:r>
            <a:endParaRPr lang="cs-CZ" sz="800" dirty="0"/>
          </a:p>
          <a:p>
            <a:r>
              <a:rPr lang="cs-CZ" sz="800" dirty="0"/>
              <a:t>Bez příplatku vybavené EWM synergickými charakteristikami pro </a:t>
            </a:r>
            <a:r>
              <a:rPr lang="cs-CZ" sz="800" dirty="0" err="1"/>
              <a:t>forceArc</a:t>
            </a:r>
            <a:r>
              <a:rPr lang="cs-CZ" sz="800" dirty="0"/>
              <a:t>, </a:t>
            </a:r>
            <a:r>
              <a:rPr lang="cs-CZ" sz="800" dirty="0" err="1"/>
              <a:t>forceArc</a:t>
            </a:r>
            <a:r>
              <a:rPr lang="cs-CZ" sz="800" dirty="0"/>
              <a:t> puls, </a:t>
            </a:r>
            <a:r>
              <a:rPr lang="cs-CZ" sz="800" dirty="0" err="1"/>
              <a:t>rootArc</a:t>
            </a:r>
            <a:r>
              <a:rPr lang="cs-CZ" sz="800" dirty="0"/>
              <a:t>, </a:t>
            </a:r>
            <a:r>
              <a:rPr lang="cs-CZ" sz="800" dirty="0" err="1"/>
              <a:t>rootArc</a:t>
            </a:r>
            <a:r>
              <a:rPr lang="cs-CZ" sz="800" dirty="0"/>
              <a:t> puls a </a:t>
            </a:r>
            <a:r>
              <a:rPr lang="cs-CZ" sz="800" dirty="0" err="1"/>
              <a:t>superPuls</a:t>
            </a:r>
            <a:endParaRPr lang="cs-CZ" sz="800" dirty="0"/>
          </a:p>
          <a:p>
            <a:r>
              <a:rPr lang="cs-CZ" sz="800" dirty="0"/>
              <a:t>Bez příplatku vybavené synergickými charakteristikami ke svařování oceli/</a:t>
            </a:r>
            <a:r>
              <a:rPr lang="cs-CZ" sz="800" dirty="0" err="1"/>
              <a:t>CrNi</a:t>
            </a:r>
            <a:r>
              <a:rPr lang="cs-CZ" sz="800" dirty="0"/>
              <a:t>/hliníku v ochranném plynu (MSG)</a:t>
            </a:r>
          </a:p>
          <a:p>
            <a:r>
              <a:rPr lang="cs-CZ" sz="800" dirty="0"/>
              <a:t>Bez příplatku vhodné k ručnímu svařování obalenou elektrodou, svařování-WIG a drážkování</a:t>
            </a:r>
          </a:p>
          <a:p>
            <a:r>
              <a:rPr lang="cs-CZ" sz="800" dirty="0"/>
              <a:t>16 individuálně nastavitelných programů pro každý svařovací úkol (JOB)</a:t>
            </a:r>
          </a:p>
          <a:p>
            <a:r>
              <a:rPr lang="cs-CZ" sz="800" dirty="0"/>
              <a:t>Plynule nastavitelná dynamika svařovacího oblouku (účinek tlumivky)</a:t>
            </a:r>
          </a:p>
          <a:p>
            <a:r>
              <a:rPr lang="cs-CZ" sz="800" dirty="0"/>
              <a:t>Nastavitelné funkce kráteru na začátku a konci svaru</a:t>
            </a:r>
          </a:p>
          <a:p>
            <a:r>
              <a:rPr lang="cs-CZ" sz="800" dirty="0"/>
              <a:t>Synergický nebo ruční režim svařování</a:t>
            </a:r>
          </a:p>
          <a:p>
            <a:r>
              <a:rPr lang="cs-CZ" sz="800" b="1" dirty="0"/>
              <a:t>Výhody pro vás</a:t>
            </a:r>
            <a:endParaRPr lang="cs-CZ" sz="800" dirty="0"/>
          </a:p>
          <a:p>
            <a:r>
              <a:rPr lang="cs-CZ" sz="800" dirty="0"/>
              <a:t>Chlazené plynem nebo volitelně vodní chlazení s chladicím modulem </a:t>
            </a:r>
            <a:r>
              <a:rPr lang="cs-CZ" sz="800" dirty="0" err="1"/>
              <a:t>cool</a:t>
            </a:r>
            <a:r>
              <a:rPr lang="cs-CZ" sz="800" dirty="0"/>
              <a:t> 50</a:t>
            </a:r>
          </a:p>
          <a:p>
            <a:r>
              <a:rPr lang="cs-CZ" sz="800" dirty="0"/>
              <a:t>Vysoce přesný, silný 4kladkový pohon posuvu drátu EWM </a:t>
            </a:r>
            <a:r>
              <a:rPr lang="cs-CZ" sz="800" dirty="0" err="1"/>
              <a:t>eFeed</a:t>
            </a:r>
            <a:r>
              <a:rPr lang="cs-CZ" sz="800" dirty="0"/>
              <a:t> k bezpečnému posuvu všech plných a plněných drátů</a:t>
            </a:r>
          </a:p>
          <a:p>
            <a:r>
              <a:rPr lang="cs-CZ" sz="800" dirty="0"/>
              <a:t>Vybavený kolečky UNI 1,0–1,2 mm pro nízko až vysoce legovanou ocel</a:t>
            </a:r>
          </a:p>
          <a:p>
            <a:r>
              <a:rPr lang="cs-CZ" sz="800" dirty="0"/>
              <a:t>Šetří proud díky vysokému stupni účinnosti a funkci </a:t>
            </a:r>
            <a:r>
              <a:rPr lang="cs-CZ" sz="800" dirty="0" err="1"/>
              <a:t>standby</a:t>
            </a:r>
            <a:endParaRPr lang="cs-CZ" sz="800" dirty="0"/>
          </a:p>
          <a:p>
            <a:r>
              <a:rPr lang="cs-CZ" sz="800" dirty="0"/>
              <a:t>Jednoduchá změna polarity svařování bez použití nástrojů</a:t>
            </a:r>
          </a:p>
          <a:p>
            <a:r>
              <a:rPr lang="cs-CZ" sz="800" dirty="0"/>
              <a:t>Kontrola zemního zkratu (ochrana PE)</a:t>
            </a:r>
          </a:p>
          <a:p>
            <a:r>
              <a:rPr lang="cs-CZ" sz="800" dirty="0"/>
              <a:t>Chráněno proti stříkající vodě IP23</a:t>
            </a:r>
          </a:p>
          <a:p>
            <a:r>
              <a:rPr lang="cs-CZ" sz="800" dirty="0"/>
              <a:t>Možnost připojení dálkového ovladače a funkčního hořáku</a:t>
            </a:r>
          </a:p>
          <a:p>
            <a:r>
              <a:rPr lang="cs-CZ" sz="800" dirty="0"/>
              <a:t>Volitelně lze propojit prostřednictvím LAN nebo brány </a:t>
            </a:r>
            <a:r>
              <a:rPr lang="cs-CZ" sz="800" dirty="0" err="1"/>
              <a:t>WiFi</a:t>
            </a:r>
            <a:r>
              <a:rPr lang="cs-CZ" sz="800" dirty="0"/>
              <a:t> se softwarem </a:t>
            </a:r>
            <a:r>
              <a:rPr lang="cs-CZ" sz="800" dirty="0" err="1"/>
              <a:t>Xnet</a:t>
            </a:r>
            <a:r>
              <a:rPr lang="cs-CZ" sz="800" dirty="0"/>
              <a:t> </a:t>
            </a:r>
            <a:r>
              <a:rPr lang="cs-CZ" sz="800" dirty="0" err="1"/>
              <a:t>ewm</a:t>
            </a:r>
            <a:endParaRPr lang="cs-CZ" sz="800" dirty="0"/>
          </a:p>
          <a:p>
            <a:r>
              <a:rPr lang="cs-CZ" sz="800" dirty="0"/>
              <a:t>Rozhraní PC pro software PC300.Net</a:t>
            </a:r>
          </a:p>
          <a:p>
            <a:r>
              <a:rPr lang="cs-CZ" sz="800" dirty="0"/>
              <a:t>Velmi dobré chlazení hořáku, a tím úspora nákladů u opotřebitelných dílů hořáku díky výkonnému rotačnímu čerpadlu a vodní nádrži 5 litrů (chladicí modul cool50)</a:t>
            </a:r>
          </a:p>
          <a:p>
            <a:r>
              <a:rPr lang="cs-CZ" sz="800" dirty="0"/>
              <a:t>Bezplatný balíček WPQR pro certifikaci včetně EXC2 dle ČSN EN 1090 a pro svařování nelegovaných ocelí včetně S355</a:t>
            </a:r>
          </a:p>
        </p:txBody>
      </p:sp>
      <p:pic>
        <p:nvPicPr>
          <p:cNvPr id="6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27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097650" y="6269250"/>
            <a:ext cx="3402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174.900,-Kč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95929"/>
              </p:ext>
            </p:extLst>
          </p:nvPr>
        </p:nvGraphicFramePr>
        <p:xfrm>
          <a:off x="107504" y="1287331"/>
          <a:ext cx="2880318" cy="4877973"/>
        </p:xfrm>
        <a:graphic>
          <a:graphicData uri="http://schemas.openxmlformats.org/drawingml/2006/table">
            <a:tbl>
              <a:tblPr/>
              <a:tblGrid>
                <a:gridCol w="1060740"/>
                <a:gridCol w="303263"/>
                <a:gridCol w="303263"/>
                <a:gridCol w="303263"/>
                <a:gridCol w="303263"/>
                <a:gridCol w="303263"/>
                <a:gridCol w="303263"/>
              </a:tblGrid>
              <a:tr h="28118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/>
                      </a:r>
                      <a:br>
                        <a:rPr lang="cs-CZ" sz="800" dirty="0">
                          <a:effectLst/>
                        </a:rPr>
                      </a:br>
                      <a:endParaRPr lang="cs-CZ" sz="800" dirty="0">
                        <a:effectLst/>
                      </a:endParaRP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MIG/MAG</a:t>
                      </a:r>
                      <a:endParaRPr lang="cs-CZ" sz="800" dirty="0">
                        <a:effectLst/>
                      </a:endParaRP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MMA</a:t>
                      </a:r>
                      <a:endParaRPr lang="cs-CZ" sz="800" dirty="0">
                        <a:effectLst/>
                      </a:endParaRP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WIG</a:t>
                      </a:r>
                      <a:endParaRPr lang="cs-CZ" sz="800" dirty="0"/>
                    </a:p>
                  </a:txBody>
                  <a:tcPr marL="41786" marR="41786" marT="20893" marB="20893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Rozsah nastavení svařovacího proudu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 A - 500 A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Doba zapnutí za okolní teploty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40 °C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60 %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500 A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65 %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100 %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430 A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460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430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460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430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460 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79 V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 Hz / 60 Hz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 x 32 A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 x 400 V (-25 % - +20 %)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24.6 kVA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25.2 kVA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18.9 kVA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33.2 kVA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34 kVA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25.5 kVA</a:t>
                      </a:r>
                    </a:p>
                  </a:txBody>
                  <a:tcPr marL="65291" marR="41786" marT="17411" marB="1305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0.99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90 %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625 x 298 x 531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45 kg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elektromagnetické kompatibility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A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izolace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H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ochrany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IP23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118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Schválení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Symbol bezpečnosti (označení „S“) , Označení „CE“ , Označení „EAC“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582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Normy</a:t>
                      </a:r>
                    </a:p>
                  </a:txBody>
                  <a:tcPr marL="26116" marR="41786" marT="17411" marB="13058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IEC 60974-1, -10 CL.A</a:t>
                      </a:r>
                    </a:p>
                  </a:txBody>
                  <a:tcPr marL="65291" marR="41786" marT="17411" marB="13058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75161"/>
              </p:ext>
            </p:extLst>
          </p:nvPr>
        </p:nvGraphicFramePr>
        <p:xfrm>
          <a:off x="5004048" y="4077072"/>
          <a:ext cx="3456384" cy="259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710"/>
                <a:gridCol w="1251674"/>
              </a:tblGrid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PHOENIX</a:t>
                      </a:r>
                      <a:r>
                        <a:rPr lang="cs-CZ" sz="800" baseline="0" dirty="0" smtClean="0"/>
                        <a:t>  505 </a:t>
                      </a:r>
                      <a:r>
                        <a:rPr lang="cs-CZ" sz="800" baseline="0" dirty="0" err="1" smtClean="0"/>
                        <a:t>Progress</a:t>
                      </a:r>
                      <a:r>
                        <a:rPr lang="cs-CZ" sz="800" baseline="0" dirty="0" smtClean="0"/>
                        <a:t> Puls  MM  TDM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090-005322-00502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Podavač Drive 4X HP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090-005392-00502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Chlazení </a:t>
                      </a:r>
                      <a:r>
                        <a:rPr lang="cs-CZ" sz="800" dirty="0" err="1" smtClean="0"/>
                        <a:t>cool</a:t>
                      </a:r>
                      <a:r>
                        <a:rPr lang="cs-CZ" sz="800" dirty="0" smtClean="0"/>
                        <a:t> 50-2 U 40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090-008603-00502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 Propojovací vedení 95qmm/W/1m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094-000407-00000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Vozík Trolly 55-5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090-008632-00001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Traverza pro podavač drive 4X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092-002712-00000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70qmm/4m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092-000013-00000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30l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394-002910-00030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AK 300 cívkový adaptér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094-001803-00001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 smtClean="0"/>
                        <a:t>Hořák PM 451  W RD3  X 4m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 smtClean="0"/>
                        <a:t>094-700004-00604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179512" y="888975"/>
            <a:ext cx="2500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PHOENIX </a:t>
            </a:r>
            <a:r>
              <a:rPr lang="cs-CZ" sz="1400" b="1" dirty="0">
                <a:solidFill>
                  <a:srgbClr val="FF0000"/>
                </a:solidFill>
              </a:rPr>
              <a:t>5</a:t>
            </a:r>
            <a:r>
              <a:rPr lang="cs-CZ" sz="1400" b="1" dirty="0" smtClean="0">
                <a:solidFill>
                  <a:srgbClr val="FF0000"/>
                </a:solidFill>
              </a:rPr>
              <a:t>05 </a:t>
            </a:r>
            <a:r>
              <a:rPr lang="cs-CZ" sz="1400" b="1" dirty="0" err="1" smtClean="0">
                <a:solidFill>
                  <a:srgbClr val="FF0000"/>
                </a:solidFill>
              </a:rPr>
              <a:t>Progress</a:t>
            </a:r>
            <a:r>
              <a:rPr lang="cs-CZ" sz="1400" b="1" dirty="0" smtClean="0">
                <a:solidFill>
                  <a:srgbClr val="FF0000"/>
                </a:solidFill>
              </a:rPr>
              <a:t> puls HP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5" name="Textfeld 1"/>
          <p:cNvSpPr txBox="1"/>
          <p:nvPr/>
        </p:nvSpPr>
        <p:spPr>
          <a:xfrm>
            <a:off x="-36512" y="-27384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wm-sales.com/upload/IM0059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9709"/>
            <a:ext cx="2798428" cy="275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1196752"/>
            <a:ext cx="4464496" cy="120032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Invertorový svářecí přístroj, DC</a:t>
            </a:r>
          </a:p>
          <a:p>
            <a:r>
              <a:rPr lang="cs-CZ" sz="800" dirty="0"/>
              <a:t>Velmi lehké, jen 4,7 kg – skříň z hliníku a nárazuvzdorného plastu</a:t>
            </a:r>
          </a:p>
          <a:p>
            <a:r>
              <a:rPr lang="cs-CZ" sz="800" dirty="0"/>
              <a:t>Přenosné provedení, ramenní popruh</a:t>
            </a:r>
          </a:p>
          <a:p>
            <a:r>
              <a:rPr lang="cs-CZ" sz="800" dirty="0"/>
              <a:t>Ruční svařování elektrodou a svařování metodou WIG-</a:t>
            </a:r>
            <a:r>
              <a:rPr lang="cs-CZ" sz="800" dirty="0" err="1"/>
              <a:t>Liftarc</a:t>
            </a:r>
            <a:endParaRPr lang="cs-CZ" sz="800" dirty="0"/>
          </a:p>
          <a:p>
            <a:r>
              <a:rPr lang="cs-CZ" sz="800" dirty="0"/>
              <a:t>Chráněno proti stříkající vodě IP23</a:t>
            </a:r>
          </a:p>
          <a:p>
            <a:r>
              <a:rPr lang="cs-CZ" sz="800" dirty="0" err="1"/>
              <a:t>Arcforce</a:t>
            </a:r>
            <a:r>
              <a:rPr lang="cs-CZ" sz="800" dirty="0"/>
              <a:t>, </a:t>
            </a:r>
            <a:r>
              <a:rPr lang="cs-CZ" sz="800" dirty="0" err="1"/>
              <a:t>Hotstart</a:t>
            </a:r>
            <a:r>
              <a:rPr lang="cs-CZ" sz="800" dirty="0"/>
              <a:t>, </a:t>
            </a:r>
            <a:r>
              <a:rPr lang="cs-CZ" sz="800" dirty="0" err="1"/>
              <a:t>Antistick</a:t>
            </a:r>
            <a:endParaRPr lang="cs-CZ" sz="800" dirty="0"/>
          </a:p>
          <a:p>
            <a:r>
              <a:rPr lang="cs-CZ" sz="800" dirty="0"/>
              <a:t>Síťový přívodní kabel 3,5 m se zástrčkou 16 A s ochranným kontaktem</a:t>
            </a:r>
          </a:p>
          <a:p>
            <a:r>
              <a:rPr lang="cs-CZ" sz="800" b="1" dirty="0"/>
              <a:t>Ochrana proti přepětí: Nechtěným připojením přístroje k síťovému napětí 400 V nedojde k poškození přístroje</a:t>
            </a:r>
            <a:endParaRPr lang="cs-CZ" sz="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48874"/>
              </p:ext>
            </p:extLst>
          </p:nvPr>
        </p:nvGraphicFramePr>
        <p:xfrm>
          <a:off x="954285" y="2602010"/>
          <a:ext cx="3058965" cy="3397872"/>
        </p:xfrm>
        <a:graphic>
          <a:graphicData uri="http://schemas.openxmlformats.org/drawingml/2006/table">
            <a:tbl>
              <a:tblPr/>
              <a:tblGrid>
                <a:gridCol w="1126531"/>
                <a:gridCol w="966217"/>
                <a:gridCol w="966217"/>
              </a:tblGrid>
              <a:tr h="256237">
                <a:tc>
                  <a:txBody>
                    <a:bodyPr/>
                    <a:lstStyle/>
                    <a:p>
                      <a:pPr algn="l" fontAlgn="t"/>
                      <a:endParaRPr lang="cs-CZ" sz="800" dirty="0">
                        <a:effectLst/>
                      </a:endParaRP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Ruční svařování elektrodou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WIG</a:t>
                      </a:r>
                    </a:p>
                  </a:txBody>
                  <a:tcPr marL="90207" marR="57732" marT="24055" marB="180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5623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10 A - 150 A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10 A - 160 A</a:t>
                      </a:r>
                    </a:p>
                  </a:txBody>
                  <a:tcPr marL="90207" marR="57732" marT="24055" marB="180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56237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30 %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160 A</a:t>
                      </a:r>
                    </a:p>
                  </a:txBody>
                  <a:tcPr marL="90207" marR="57732" marT="24055" marB="180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35 %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150 A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90207" marR="57732" marT="24055" marB="180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60 %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120 A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130 A</a:t>
                      </a:r>
                    </a:p>
                  </a:txBody>
                  <a:tcPr marL="90207" marR="57732" marT="24055" marB="180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100 %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100 A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105 V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 x 16 A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 x 230 V (-40 % - +15 %)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7.3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4.9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90207" marR="57732" marT="24055" marB="180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5623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9.9 kVA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6.6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90207" marR="57732" marT="24055" marB="180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0.99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83 %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6237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370 x 129 x 236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00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36083" marR="57732" marT="24055" marB="18041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4.7 kg</a:t>
                      </a:r>
                    </a:p>
                  </a:txBody>
                  <a:tcPr marL="90207" marR="57732" marT="24055" marB="18041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27584" y="707799"/>
            <a:ext cx="858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PICO 160</a:t>
            </a:r>
            <a:endParaRPr lang="cs-CZ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713"/>
              </p:ext>
            </p:extLst>
          </p:nvPr>
        </p:nvGraphicFramePr>
        <p:xfrm>
          <a:off x="4644008" y="3717032"/>
          <a:ext cx="3960440" cy="88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31"/>
                <a:gridCol w="1434209"/>
              </a:tblGrid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PICO</a:t>
                      </a:r>
                      <a:r>
                        <a:rPr lang="cs-CZ" sz="800" baseline="0" dirty="0" smtClean="0"/>
                        <a:t> 160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090-002128-00502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16qmm/4m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094-005314-00000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Elektrodový</a:t>
                      </a:r>
                      <a:r>
                        <a:rPr lang="cs-CZ" sz="800" baseline="0" dirty="0" smtClean="0"/>
                        <a:t> kabel 16qmm/4m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094-005313-00000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932040" y="5229200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10.500,-Kč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1" y="30109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"/>
          <p:cNvSpPr txBox="1"/>
          <p:nvPr/>
        </p:nvSpPr>
        <p:spPr>
          <a:xfrm>
            <a:off x="-36512" y="116632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980728"/>
            <a:ext cx="4968552" cy="181588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Invertorový svářecí přístroj, DC</a:t>
            </a:r>
          </a:p>
          <a:p>
            <a:r>
              <a:rPr lang="cs-CZ" sz="800" dirty="0"/>
              <a:t>Přenosné provedení, ramenní popruh</a:t>
            </a:r>
          </a:p>
          <a:p>
            <a:r>
              <a:rPr lang="cs-CZ" sz="800" dirty="0"/>
              <a:t>Ruční svařování elektrodou a svařování metodou WIG-</a:t>
            </a:r>
            <a:r>
              <a:rPr lang="cs-CZ" sz="800" dirty="0" err="1"/>
              <a:t>Liftarc</a:t>
            </a:r>
            <a:endParaRPr lang="cs-CZ" sz="800" dirty="0"/>
          </a:p>
          <a:p>
            <a:r>
              <a:rPr lang="cs-CZ" sz="800" b="1" dirty="0"/>
              <a:t>Impulzní ruční svařování elektrodou</a:t>
            </a:r>
            <a:r>
              <a:rPr lang="cs-CZ" sz="800" dirty="0"/>
              <a:t>:</a:t>
            </a:r>
          </a:p>
          <a:p>
            <a:r>
              <a:rPr lang="cs-CZ" sz="800" dirty="0"/>
              <a:t>Mimořádně vhodné ke svařování kořene</a:t>
            </a:r>
          </a:p>
          <a:p>
            <a:r>
              <a:rPr lang="cs-CZ" sz="800" dirty="0"/>
              <a:t>Vynikající přemostění mezer bez propadu strany s kořenem</a:t>
            </a:r>
          </a:p>
          <a:p>
            <a:r>
              <a:rPr lang="cs-CZ" sz="800" dirty="0"/>
              <a:t>U krycích vrstev je dosaženo jemného vzhledu švu podobného WIG</a:t>
            </a:r>
          </a:p>
          <a:p>
            <a:r>
              <a:rPr lang="cs-CZ" sz="800" dirty="0"/>
              <a:t>Nenáročnost dokončovacích prací, protože se vytváří méně rozstřiku</a:t>
            </a:r>
          </a:p>
          <a:p>
            <a:r>
              <a:rPr lang="cs-CZ" sz="800" dirty="0"/>
              <a:t>Velmi vhodné pro obtížné elektrody</a:t>
            </a:r>
          </a:p>
          <a:p>
            <a:r>
              <a:rPr lang="cs-CZ" sz="800" dirty="0"/>
              <a:t>Nižší míra deformace díky kontrolovanému přivádění tepla</a:t>
            </a:r>
          </a:p>
          <a:p>
            <a:r>
              <a:rPr lang="cs-CZ" sz="800" dirty="0"/>
              <a:t>Možnost připojení dálkového ovladače</a:t>
            </a:r>
          </a:p>
          <a:p>
            <a:r>
              <a:rPr lang="cs-CZ" sz="800" dirty="0"/>
              <a:t>Nastavitelná funkce </a:t>
            </a:r>
            <a:r>
              <a:rPr lang="cs-CZ" sz="800" dirty="0" err="1"/>
              <a:t>Arcforce</a:t>
            </a:r>
            <a:r>
              <a:rPr lang="cs-CZ" sz="800" dirty="0"/>
              <a:t> a </a:t>
            </a:r>
            <a:r>
              <a:rPr lang="cs-CZ" sz="800" dirty="0" err="1"/>
              <a:t>Hotstart</a:t>
            </a:r>
            <a:endParaRPr lang="cs-CZ" sz="800" dirty="0"/>
          </a:p>
          <a:p>
            <a:r>
              <a:rPr lang="cs-CZ" sz="800" dirty="0"/>
              <a:t>Přívodní kabel 3,5 m</a:t>
            </a:r>
          </a:p>
          <a:p>
            <a:r>
              <a:rPr lang="cs-CZ" sz="800" b="1" dirty="0"/>
              <a:t>Ochrana proti přepětí: Nechtěným připojením přístroje k síťovému napětí 400 V nedojde k poškození přístroje</a:t>
            </a:r>
            <a:endParaRPr lang="cs-CZ" sz="800" dirty="0"/>
          </a:p>
        </p:txBody>
      </p:sp>
      <p:sp>
        <p:nvSpPr>
          <p:cNvPr id="7" name="Obdélník 6"/>
          <p:cNvSpPr/>
          <p:nvPr/>
        </p:nvSpPr>
        <p:spPr>
          <a:xfrm>
            <a:off x="827584" y="508610"/>
            <a:ext cx="1305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PICO  180 puls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www.ewm-sales.com/upload/IM0006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7986"/>
            <a:ext cx="2546884" cy="25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58960"/>
              </p:ext>
            </p:extLst>
          </p:nvPr>
        </p:nvGraphicFramePr>
        <p:xfrm>
          <a:off x="683570" y="2996952"/>
          <a:ext cx="3528390" cy="3552348"/>
        </p:xfrm>
        <a:graphic>
          <a:graphicData uri="http://schemas.openxmlformats.org/drawingml/2006/table">
            <a:tbl>
              <a:tblPr/>
              <a:tblGrid>
                <a:gridCol w="1277294"/>
                <a:gridCol w="547763"/>
                <a:gridCol w="547763"/>
                <a:gridCol w="136286"/>
                <a:gridCol w="471521"/>
                <a:gridCol w="547763"/>
              </a:tblGrid>
              <a:tr h="26226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                                               Ruční </a:t>
                      </a:r>
                      <a:r>
                        <a:rPr lang="cs-CZ" sz="800" dirty="0">
                          <a:effectLst/>
                        </a:rPr>
                        <a:t>svařování </a:t>
                      </a:r>
                      <a:r>
                        <a:rPr lang="cs-CZ" sz="800" dirty="0" smtClean="0">
                          <a:effectLst/>
                        </a:rPr>
                        <a:t>   </a:t>
                      </a:r>
                    </a:p>
                    <a:p>
                      <a:pPr algn="ctr" fontAlgn="t"/>
                      <a:r>
                        <a:rPr lang="cs-CZ" sz="800" baseline="0" dirty="0" smtClean="0">
                          <a:effectLst/>
                        </a:rPr>
                        <a:t>                                              </a:t>
                      </a:r>
                      <a:r>
                        <a:rPr lang="cs-CZ" sz="800" dirty="0" smtClean="0">
                          <a:effectLst/>
                        </a:rPr>
                        <a:t>elektrodou</a:t>
                      </a:r>
                      <a:endParaRPr lang="cs-CZ" sz="800" dirty="0">
                        <a:effectLst/>
                      </a:endParaRP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1100" dirty="0">
                        <a:effectLst/>
                      </a:endParaRPr>
                    </a:p>
                  </a:txBody>
                  <a:tcPr marL="89070" marR="57005" marT="23752" marB="17814">
                    <a:lnL>
                      <a:noFill/>
                    </a:lnL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WIG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57005" marR="57005" marT="28503" marB="28503">
                    <a:lnL>
                      <a:noFill/>
                    </a:lnL>
                  </a:tcPr>
                </a:tc>
              </a:tr>
              <a:tr h="26226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 A - 180 A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2265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25 °C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25 %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180 A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30 %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180 A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35 %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180 A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60 %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130 A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140 A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150 A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160 A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100 %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120 A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130 A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150 A</a:t>
                      </a: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98 V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 x 20 A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 x 230 V (-40 % - +15 %)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6.9 kVA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4.4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226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9.3 kVA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5.9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89070" marR="57005" marT="23752" marB="178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0.99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86 %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2265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470 x 135 x 250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35628" marR="57005" marT="23752" marB="1781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7.8 kg</a:t>
                      </a:r>
                    </a:p>
                  </a:txBody>
                  <a:tcPr marL="89070" marR="57005" marT="23752" marB="1781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932040" y="5229200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17.500,-Kč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64768"/>
              </p:ext>
            </p:extLst>
          </p:nvPr>
        </p:nvGraphicFramePr>
        <p:xfrm>
          <a:off x="4644008" y="3717032"/>
          <a:ext cx="3960440" cy="88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31"/>
                <a:gridCol w="1434209"/>
              </a:tblGrid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PICO</a:t>
                      </a:r>
                      <a:r>
                        <a:rPr lang="cs-CZ" sz="800" baseline="0" dirty="0" smtClean="0"/>
                        <a:t> 180 puls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090-002003-00502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16qmm/4m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094-005314-00000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Elektrodový</a:t>
                      </a:r>
                      <a:r>
                        <a:rPr lang="cs-CZ" sz="800" baseline="0" dirty="0" smtClean="0"/>
                        <a:t> kabel 16qmm/4m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094-005313-00000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1" y="30109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"/>
          <p:cNvSpPr txBox="1"/>
          <p:nvPr/>
        </p:nvSpPr>
        <p:spPr>
          <a:xfrm>
            <a:off x="-36512" y="116632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728881"/>
            <a:ext cx="4968552" cy="255454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Invertorový svařovací přístroj WIG DC chlazený plynem</a:t>
            </a:r>
          </a:p>
          <a:p>
            <a:r>
              <a:rPr lang="cs-CZ" sz="800" dirty="0"/>
              <a:t>Svařování WIG s reprodukovatelným, elektronickým HF zapálením</a:t>
            </a:r>
          </a:p>
          <a:p>
            <a:r>
              <a:rPr lang="cs-CZ" sz="800" dirty="0"/>
              <a:t>Svařování WIG-</a:t>
            </a:r>
            <a:r>
              <a:rPr lang="cs-CZ" sz="800" dirty="0" err="1"/>
              <a:t>Liftarc</a:t>
            </a:r>
            <a:r>
              <a:rPr lang="cs-CZ" sz="800" dirty="0"/>
              <a:t> bez VF</a:t>
            </a:r>
          </a:p>
          <a:p>
            <a:r>
              <a:rPr lang="cs-CZ" sz="800" dirty="0"/>
              <a:t>Pulsování MMA, pulsování WIG do 2 kHz</a:t>
            </a:r>
          </a:p>
          <a:p>
            <a:r>
              <a:rPr lang="cs-CZ" sz="800" dirty="0"/>
              <a:t>2taktní/4taktní režim</a:t>
            </a:r>
          </a:p>
          <a:p>
            <a:r>
              <a:rPr lang="cs-CZ" sz="800" dirty="0"/>
              <a:t>Přehledné uživatelské rozhraní, smysluplné snížení počtu obsluhovacích prvků na nejdůležitější funkce</a:t>
            </a:r>
          </a:p>
          <a:p>
            <a:r>
              <a:rPr lang="cs-CZ" sz="800" dirty="0"/>
              <a:t>Snížený sekundární proud vyvolatelný přes tlačítko hořáku</a:t>
            </a:r>
          </a:p>
          <a:p>
            <a:r>
              <a:rPr lang="cs-CZ" sz="800" dirty="0"/>
              <a:t>Nastavitelný náběh/doběh proudu</a:t>
            </a:r>
          </a:p>
          <a:p>
            <a:r>
              <a:rPr lang="cs-CZ" sz="800" dirty="0"/>
              <a:t>Nastavitelné </a:t>
            </a:r>
            <a:r>
              <a:rPr lang="cs-CZ" sz="800" dirty="0" err="1"/>
              <a:t>předfuk</a:t>
            </a:r>
            <a:r>
              <a:rPr lang="cs-CZ" sz="800" dirty="0"/>
              <a:t> plynu/</a:t>
            </a:r>
            <a:r>
              <a:rPr lang="cs-CZ" sz="800" dirty="0" err="1"/>
              <a:t>dofuk</a:t>
            </a:r>
            <a:r>
              <a:rPr lang="cs-CZ" sz="800" dirty="0"/>
              <a:t> plynu</a:t>
            </a:r>
          </a:p>
          <a:p>
            <a:r>
              <a:rPr lang="cs-CZ" sz="800" b="1" dirty="0"/>
              <a:t>Ruční svařování obalenou elektrodou</a:t>
            </a:r>
            <a:endParaRPr lang="cs-CZ" sz="800" dirty="0"/>
          </a:p>
          <a:p>
            <a:r>
              <a:rPr lang="cs-CZ" sz="800" dirty="0"/>
              <a:t>Nastavitelný proud a doba horkého startu</a:t>
            </a:r>
          </a:p>
          <a:p>
            <a:r>
              <a:rPr lang="cs-CZ" sz="800" dirty="0"/>
              <a:t>Nastavitelné </a:t>
            </a:r>
            <a:r>
              <a:rPr lang="cs-CZ" sz="800" dirty="0" err="1"/>
              <a:t>Arcforce</a:t>
            </a:r>
            <a:endParaRPr lang="cs-CZ" sz="800" dirty="0"/>
          </a:p>
          <a:p>
            <a:r>
              <a:rPr lang="cs-CZ" sz="800" dirty="0"/>
              <a:t>Funkce </a:t>
            </a:r>
            <a:r>
              <a:rPr lang="cs-CZ" sz="800" dirty="0" err="1"/>
              <a:t>Antistick</a:t>
            </a:r>
            <a:endParaRPr lang="cs-CZ" sz="800" dirty="0"/>
          </a:p>
          <a:p>
            <a:r>
              <a:rPr lang="cs-CZ" sz="800" dirty="0"/>
              <a:t>Šetří proud díky vysokému stupni účinnosti a funkci </a:t>
            </a:r>
            <a:r>
              <a:rPr lang="cs-CZ" sz="800" dirty="0" err="1"/>
              <a:t>standby</a:t>
            </a:r>
            <a:endParaRPr lang="cs-CZ" sz="800" dirty="0"/>
          </a:p>
          <a:p>
            <a:r>
              <a:rPr lang="cs-CZ" sz="800" dirty="0"/>
              <a:t>Přenosné provedení s ramenním popruhem</a:t>
            </a:r>
          </a:p>
          <a:p>
            <a:r>
              <a:rPr lang="cs-CZ" sz="800" dirty="0"/>
              <a:t>Síťový kabel 3,5 m se zástrčkou 16 A s ochranným kontaktem</a:t>
            </a:r>
          </a:p>
          <a:p>
            <a:r>
              <a:rPr lang="cs-CZ" sz="800" dirty="0"/>
              <a:t>Připojení na síť 230 V/16 A</a:t>
            </a:r>
          </a:p>
          <a:p>
            <a:r>
              <a:rPr lang="cs-CZ" sz="800" dirty="0"/>
              <a:t>Vysoké tolerance síťového napětí +15 %/-40 %, a tím neomezeně schopné pro generátorový provoz</a:t>
            </a:r>
          </a:p>
          <a:p>
            <a:r>
              <a:rPr lang="cs-CZ" sz="800" dirty="0"/>
              <a:t>Síťový přívodní kabel 3,5 m se zástrčkou 16 A s ochranným kontaktem</a:t>
            </a:r>
          </a:p>
          <a:p>
            <a:r>
              <a:rPr lang="cs-CZ" sz="800" b="1" dirty="0"/>
              <a:t>Ochrana proti přepětí: Nechtěným připojením přístroje k síťovému napětí 400 V nedojde k poškození přístroje</a:t>
            </a:r>
            <a:endParaRPr lang="cs-CZ" sz="800" dirty="0"/>
          </a:p>
        </p:txBody>
      </p:sp>
      <p:sp>
        <p:nvSpPr>
          <p:cNvPr id="7" name="Obdélník 6"/>
          <p:cNvSpPr/>
          <p:nvPr/>
        </p:nvSpPr>
        <p:spPr>
          <a:xfrm>
            <a:off x="844878" y="339859"/>
            <a:ext cx="1748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PICOTIG 200 puls TG</a:t>
            </a:r>
            <a:endParaRPr lang="cs-CZ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74095"/>
              </p:ext>
            </p:extLst>
          </p:nvPr>
        </p:nvGraphicFramePr>
        <p:xfrm>
          <a:off x="611560" y="3717032"/>
          <a:ext cx="3960440" cy="132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31"/>
                <a:gridCol w="1434209"/>
              </a:tblGrid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PICOTIG</a:t>
                      </a:r>
                      <a:r>
                        <a:rPr lang="cs-CZ" sz="800" baseline="0" dirty="0" smtClean="0"/>
                        <a:t> 200 puls TG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090-002058-00502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16qmm/4m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094-005314-00000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16l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394-002910-00015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Plynová</a:t>
                      </a:r>
                      <a:r>
                        <a:rPr lang="cs-CZ" sz="800" baseline="0" dirty="0" smtClean="0"/>
                        <a:t> hadice 2,0m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094-000010-00001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 TIG </a:t>
                      </a:r>
                      <a:r>
                        <a:rPr lang="cs-CZ" sz="800" baseline="0" dirty="0" smtClean="0"/>
                        <a:t> 150 GD GRIP 5P </a:t>
                      </a:r>
                      <a:r>
                        <a:rPr lang="cs-CZ" sz="800" dirty="0" smtClean="0"/>
                        <a:t> 4,0m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394-512291-00600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s://www.ewm-sales.com/upload/IM0006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312368" cy="25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60588"/>
              </p:ext>
            </p:extLst>
          </p:nvPr>
        </p:nvGraphicFramePr>
        <p:xfrm>
          <a:off x="5529833" y="3108319"/>
          <a:ext cx="3240360" cy="3363076"/>
        </p:xfrm>
        <a:graphic>
          <a:graphicData uri="http://schemas.openxmlformats.org/drawingml/2006/table">
            <a:tbl>
              <a:tblPr/>
              <a:tblGrid>
                <a:gridCol w="1591756"/>
                <a:gridCol w="852727"/>
                <a:gridCol w="795877"/>
              </a:tblGrid>
              <a:tr h="287290">
                <a:tc>
                  <a:txBody>
                    <a:bodyPr/>
                    <a:lstStyle/>
                    <a:p>
                      <a:pPr algn="l" fontAlgn="t"/>
                      <a:endParaRPr lang="cs-CZ" sz="800" dirty="0">
                        <a:effectLst/>
                      </a:endParaRP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WIG</a:t>
                      </a:r>
                      <a:endParaRPr lang="cs-CZ" sz="800" dirty="0">
                        <a:effectLst/>
                      </a:endParaRP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 smtClean="0">
                          <a:effectLst/>
                        </a:rPr>
                        <a:t>Ruční svařování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aseline="0" dirty="0" smtClean="0">
                          <a:effectLst/>
                        </a:rPr>
                        <a:t>     </a:t>
                      </a:r>
                      <a:r>
                        <a:rPr lang="cs-CZ" sz="800" dirty="0" smtClean="0">
                          <a:effectLst/>
                        </a:rPr>
                        <a:t>elektrodou</a:t>
                      </a:r>
                    </a:p>
                  </a:txBody>
                  <a:tcPr marL="59867" marR="38315" marT="15965" marB="119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729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Rozsah nastavení svařovacího proudu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 A - 200 A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 A - 150 A</a:t>
                      </a:r>
                    </a:p>
                  </a:txBody>
                  <a:tcPr marL="59867" marR="38315" marT="15965" marB="119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34884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Doba zapnutí za okolní teploty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870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25 %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200 A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59867" marR="38315" marT="15965" marB="119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348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35 %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150 A</a:t>
                      </a:r>
                    </a:p>
                  </a:txBody>
                  <a:tcPr marL="59867" marR="38315" marT="15965" marB="119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9870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60 %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150 A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120 A</a:t>
                      </a:r>
                    </a:p>
                  </a:txBody>
                  <a:tcPr marL="59867" marR="38315" marT="15965" marB="119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9870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100 %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140 A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100 A</a:t>
                      </a:r>
                    </a:p>
                  </a:txBody>
                  <a:tcPr marL="59867" marR="38315" marT="15965" marB="119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348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90 V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8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8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 x 16 A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870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 x 230 V (-40 % - +15 %)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870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6 kVA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6.4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59867" marR="38315" marT="15965" marB="119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9870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8.1 kVA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8.6 kVA</a:t>
                      </a:r>
                    </a:p>
                  </a:txBody>
                  <a:tcPr marL="59867" marR="38315" marT="15965" marB="119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348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0.99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8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86 %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8704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428 x 136 x 252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88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8 kg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870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Přípojka svařovacího hořáku</a:t>
                      </a:r>
                    </a:p>
                  </a:txBody>
                  <a:tcPr marL="23947" marR="38315" marT="15965" marB="1197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Decentralizované</a:t>
                      </a:r>
                    </a:p>
                  </a:txBody>
                  <a:tcPr marL="59867" marR="38315" marT="15965" marB="1197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099546" y="5445224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27.500,-Kč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1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1" y="30109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"/>
          <p:cNvSpPr txBox="1"/>
          <p:nvPr/>
        </p:nvSpPr>
        <p:spPr>
          <a:xfrm>
            <a:off x="-36512" y="116632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9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836712"/>
            <a:ext cx="3600400" cy="489364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Modulární invertorový svařovací přístroj WIG DC, chlazení plynem nebo vodou</a:t>
            </a:r>
          </a:p>
          <a:p>
            <a:r>
              <a:rPr lang="cs-CZ" sz="800" dirty="0"/>
              <a:t>Řízení </a:t>
            </a:r>
            <a:r>
              <a:rPr lang="cs-CZ" sz="800" dirty="0" err="1"/>
              <a:t>Comfort</a:t>
            </a:r>
            <a:r>
              <a:rPr lang="cs-CZ" sz="800" dirty="0"/>
              <a:t> 2.0, jednoduché ovládání prostřednictvím </a:t>
            </a:r>
            <a:r>
              <a:rPr lang="cs-CZ" sz="800" dirty="0" err="1"/>
              <a:t>ClickWheel</a:t>
            </a:r>
            <a:endParaRPr lang="cs-CZ" sz="800" dirty="0"/>
          </a:p>
          <a:p>
            <a:r>
              <a:rPr lang="cs-CZ" sz="800" b="1" dirty="0"/>
              <a:t>Svařování WIG</a:t>
            </a:r>
            <a:endParaRPr lang="cs-CZ" sz="800" dirty="0"/>
          </a:p>
          <a:p>
            <a:r>
              <a:rPr lang="cs-CZ" sz="800" dirty="0"/>
              <a:t>Bez příplatku vybavené charakteristikami pro EWM </a:t>
            </a:r>
            <a:r>
              <a:rPr lang="cs-CZ" sz="800" dirty="0" err="1"/>
              <a:t>activArc</a:t>
            </a:r>
            <a:r>
              <a:rPr lang="cs-CZ" sz="800" dirty="0"/>
              <a:t> a EWM </a:t>
            </a:r>
            <a:r>
              <a:rPr lang="cs-CZ" sz="800" dirty="0" err="1"/>
              <a:t>spotArc</a:t>
            </a:r>
            <a:endParaRPr lang="cs-CZ" sz="800" dirty="0"/>
          </a:p>
          <a:p>
            <a:r>
              <a:rPr lang="cs-CZ" sz="800" dirty="0"/>
              <a:t>Svařování WIG s reprodukovatelným, elektronickým HF zapálením</a:t>
            </a:r>
          </a:p>
          <a:p>
            <a:r>
              <a:rPr lang="cs-CZ" sz="800" dirty="0"/>
              <a:t>Svařování WIG-</a:t>
            </a:r>
            <a:r>
              <a:rPr lang="cs-CZ" sz="800" dirty="0" err="1"/>
              <a:t>Liftarc</a:t>
            </a:r>
            <a:r>
              <a:rPr lang="cs-CZ" sz="800" dirty="0"/>
              <a:t> bez VF</a:t>
            </a:r>
          </a:p>
          <a:p>
            <a:r>
              <a:rPr lang="cs-CZ" sz="800" dirty="0"/>
              <a:t>WIG pulsování průměrné hodnoty, zadaný svařovací proud je vždy zachován, proto se zejména hodí pro svařování podle postupů ke svařování</a:t>
            </a:r>
          </a:p>
          <a:p>
            <a:r>
              <a:rPr lang="cs-CZ" sz="800" dirty="0"/>
              <a:t>Pulsní automatika WIG s automatickým zadáním potřebných parametrů impulzů</a:t>
            </a:r>
          </a:p>
          <a:p>
            <a:r>
              <a:rPr lang="cs-CZ" sz="800" dirty="0"/>
              <a:t>Pulsování WIG v rozsahu Hz a kHz až 15 kHz</a:t>
            </a:r>
          </a:p>
          <a:p>
            <a:r>
              <a:rPr lang="cs-CZ" sz="800" dirty="0"/>
              <a:t>8 programovaných JOB (svařovacích úkolů):</a:t>
            </a:r>
          </a:p>
          <a:p>
            <a:r>
              <a:rPr lang="cs-CZ" sz="800" dirty="0"/>
              <a:t>2taktní/4taktní režim</a:t>
            </a:r>
          </a:p>
          <a:p>
            <a:r>
              <a:rPr lang="cs-CZ" sz="800" dirty="0"/>
              <a:t>Snížený sekundární proud vyvolatelný přes tlačítko hořáku</a:t>
            </a:r>
          </a:p>
          <a:p>
            <a:r>
              <a:rPr lang="cs-CZ" sz="800" dirty="0"/>
              <a:t>Funkce bodového svařování/stehování (</a:t>
            </a:r>
            <a:r>
              <a:rPr lang="cs-CZ" sz="800" dirty="0" err="1"/>
              <a:t>spotArc</a:t>
            </a:r>
            <a:r>
              <a:rPr lang="cs-CZ" sz="800" dirty="0"/>
              <a:t>/</a:t>
            </a:r>
            <a:r>
              <a:rPr lang="cs-CZ" sz="800" dirty="0" err="1"/>
              <a:t>Spotmatic</a:t>
            </a:r>
            <a:r>
              <a:rPr lang="cs-CZ" sz="800" dirty="0"/>
              <a:t>)</a:t>
            </a:r>
          </a:p>
          <a:p>
            <a:r>
              <a:rPr lang="cs-CZ" sz="800" dirty="0" err="1"/>
              <a:t>Spotmatic</a:t>
            </a:r>
            <a:r>
              <a:rPr lang="cs-CZ" sz="800" dirty="0"/>
              <a:t> a </a:t>
            </a:r>
            <a:r>
              <a:rPr lang="cs-CZ" sz="800" dirty="0" err="1"/>
              <a:t>spotArc</a:t>
            </a:r>
            <a:r>
              <a:rPr lang="cs-CZ" sz="800" dirty="0"/>
              <a:t> v přímém přístupu</a:t>
            </a:r>
          </a:p>
          <a:p>
            <a:r>
              <a:rPr lang="cs-CZ" sz="800" dirty="0"/>
              <a:t>Nastavitelný náběh/doběh proudu</a:t>
            </a:r>
          </a:p>
          <a:p>
            <a:r>
              <a:rPr lang="cs-CZ" sz="800" dirty="0"/>
              <a:t>Nastavitelné </a:t>
            </a:r>
            <a:r>
              <a:rPr lang="cs-CZ" sz="800" dirty="0" err="1"/>
              <a:t>předfuk</a:t>
            </a:r>
            <a:r>
              <a:rPr lang="cs-CZ" sz="800" dirty="0"/>
              <a:t> plynu/</a:t>
            </a:r>
            <a:r>
              <a:rPr lang="cs-CZ" sz="800" dirty="0" err="1"/>
              <a:t>dofuk</a:t>
            </a:r>
            <a:r>
              <a:rPr lang="cs-CZ" sz="800" dirty="0"/>
              <a:t> plynu</a:t>
            </a:r>
          </a:p>
          <a:p>
            <a:r>
              <a:rPr lang="cs-CZ" sz="800" b="1" dirty="0"/>
              <a:t>Ruční svařování obalenou elektrodou</a:t>
            </a:r>
            <a:endParaRPr lang="cs-CZ" sz="800" dirty="0"/>
          </a:p>
          <a:p>
            <a:r>
              <a:rPr lang="cs-CZ" sz="800" dirty="0"/>
              <a:t>Automatické pulsování ručního svařování elektrodou s automaticky předvolenými potřebnými parametry impulsů</a:t>
            </a:r>
          </a:p>
          <a:p>
            <a:r>
              <a:rPr lang="cs-CZ" sz="800" dirty="0"/>
              <a:t>Ideální pro svařování kořene</a:t>
            </a:r>
          </a:p>
          <a:p>
            <a:r>
              <a:rPr lang="cs-CZ" sz="800" dirty="0"/>
              <a:t>8 programovaných JOB (svařovacích úkolů)</a:t>
            </a:r>
          </a:p>
          <a:p>
            <a:r>
              <a:rPr lang="cs-CZ" sz="800" dirty="0"/>
              <a:t>Bezpečné svary ve svislé poloze shora dolů a zdola nahoru</a:t>
            </a:r>
          </a:p>
          <a:p>
            <a:r>
              <a:rPr lang="cs-CZ" sz="800" dirty="0"/>
              <a:t>Nastavitelný proud a doba horkého startu</a:t>
            </a:r>
          </a:p>
          <a:p>
            <a:r>
              <a:rPr lang="cs-CZ" sz="800" dirty="0"/>
              <a:t>Nastavitelné </a:t>
            </a:r>
            <a:r>
              <a:rPr lang="cs-CZ" sz="800" dirty="0" err="1"/>
              <a:t>Arcforce</a:t>
            </a:r>
            <a:endParaRPr lang="cs-CZ" sz="800" dirty="0"/>
          </a:p>
          <a:p>
            <a:r>
              <a:rPr lang="cs-CZ" sz="800" dirty="0"/>
              <a:t>Funkce </a:t>
            </a:r>
            <a:r>
              <a:rPr lang="cs-CZ" sz="800" dirty="0" err="1"/>
              <a:t>Antistick</a:t>
            </a:r>
            <a:endParaRPr lang="cs-CZ" sz="800" dirty="0"/>
          </a:p>
          <a:p>
            <a:r>
              <a:rPr lang="cs-CZ" sz="800" b="1" dirty="0"/>
              <a:t>Hlavní fakta</a:t>
            </a:r>
            <a:endParaRPr lang="cs-CZ" sz="800" dirty="0"/>
          </a:p>
          <a:p>
            <a:r>
              <a:rPr lang="cs-CZ" sz="800" dirty="0"/>
              <a:t>Bezpečné zapalování i u dlouhých svazků hadic</a:t>
            </a:r>
          </a:p>
          <a:p>
            <a:r>
              <a:rPr lang="cs-CZ" sz="800" dirty="0"/>
              <a:t>Chlazené plynem nebo volitelně vodní chlazení s chladicím modulem cool41 U31</a:t>
            </a:r>
          </a:p>
          <a:p>
            <a:r>
              <a:rPr lang="cs-CZ" sz="800" dirty="0"/>
              <a:t>Velmi dobré chlazení hořáku, a tím úspora nákladů u opotřebitelných dílů hořáku díky výkonnému rotačnímu čerpadlu a vodní nádrži 4 litry (chladicí modul cool41 U31)</a:t>
            </a:r>
          </a:p>
          <a:p>
            <a:r>
              <a:rPr lang="cs-CZ" sz="800" dirty="0"/>
              <a:t>Šetří proud díky vysokému stupni účinnosti a funkci </a:t>
            </a:r>
            <a:r>
              <a:rPr lang="cs-CZ" sz="800" dirty="0" err="1"/>
              <a:t>standby</a:t>
            </a:r>
            <a:endParaRPr lang="cs-CZ" sz="800" dirty="0"/>
          </a:p>
          <a:p>
            <a:r>
              <a:rPr lang="cs-CZ" sz="800" dirty="0"/>
              <a:t>Vysoké tolerance síťového napětí, a tím neomezeně schopné pro generátorový provoz</a:t>
            </a:r>
          </a:p>
          <a:p>
            <a:r>
              <a:rPr lang="cs-CZ" sz="800" dirty="0"/>
              <a:t>Možnost připojení dálkového ovladače a funkčního hořáku</a:t>
            </a:r>
          </a:p>
          <a:p>
            <a:r>
              <a:rPr lang="cs-CZ" sz="800" dirty="0"/>
              <a:t>Možnost dodání pojezdového vozíku Trolly 35.2-2</a:t>
            </a:r>
          </a:p>
          <a:p>
            <a:r>
              <a:rPr lang="cs-CZ" sz="800" dirty="0"/>
              <a:t>Lze volitelně propojit s LAN nebo </a:t>
            </a:r>
            <a:r>
              <a:rPr lang="cs-CZ" sz="800" dirty="0" err="1"/>
              <a:t>WiFi</a:t>
            </a:r>
            <a:r>
              <a:rPr lang="cs-CZ" sz="800" dirty="0"/>
              <a:t>, připraveno pro </a:t>
            </a:r>
            <a:r>
              <a:rPr lang="cs-CZ" sz="800" dirty="0" err="1"/>
              <a:t>Xnet</a:t>
            </a:r>
            <a:endParaRPr lang="cs-CZ" sz="800" dirty="0"/>
          </a:p>
          <a:p>
            <a:r>
              <a:rPr lang="cs-CZ" sz="800" dirty="0"/>
              <a:t>Rozhraní PC pro software </a:t>
            </a:r>
            <a:r>
              <a:rPr lang="cs-CZ" sz="800" dirty="0" smtClean="0"/>
              <a:t>PC300.Net</a:t>
            </a:r>
            <a:endParaRPr lang="cs-CZ" sz="800" dirty="0"/>
          </a:p>
        </p:txBody>
      </p:sp>
      <p:sp>
        <p:nvSpPr>
          <p:cNvPr id="7" name="Obdélník 6"/>
          <p:cNvSpPr/>
          <p:nvPr/>
        </p:nvSpPr>
        <p:spPr>
          <a:xfrm>
            <a:off x="3635896" y="620688"/>
            <a:ext cx="2341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TETRIX 300 </a:t>
            </a:r>
            <a:r>
              <a:rPr lang="cs-CZ" sz="1400" b="1" dirty="0" err="1" smtClean="0">
                <a:solidFill>
                  <a:srgbClr val="FF0000"/>
                </a:solidFill>
              </a:rPr>
              <a:t>Comfort</a:t>
            </a:r>
            <a:r>
              <a:rPr lang="cs-CZ" sz="1400" b="1" dirty="0" smtClean="0">
                <a:solidFill>
                  <a:srgbClr val="FF0000"/>
                </a:solidFill>
              </a:rPr>
              <a:t> 2.0 puls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www.ewm-sales.com/upload/IM0060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1980325" cy="31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89542"/>
              </p:ext>
            </p:extLst>
          </p:nvPr>
        </p:nvGraphicFramePr>
        <p:xfrm>
          <a:off x="5940152" y="836712"/>
          <a:ext cx="3052327" cy="3534732"/>
        </p:xfrm>
        <a:graphic>
          <a:graphicData uri="http://schemas.openxmlformats.org/drawingml/2006/table">
            <a:tbl>
              <a:tblPr/>
              <a:tblGrid>
                <a:gridCol w="1408766"/>
                <a:gridCol w="679441"/>
                <a:gridCol w="964120"/>
              </a:tblGrid>
              <a:tr h="190064">
                <a:tc>
                  <a:txBody>
                    <a:bodyPr/>
                    <a:lstStyle/>
                    <a:p>
                      <a:pPr algn="ctr" fontAlgn="t"/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WIG</a:t>
                      </a:r>
                      <a:r>
                        <a:rPr lang="cs-CZ" sz="800" baseline="0" dirty="0" smtClean="0">
                          <a:effectLst/>
                        </a:rPr>
                        <a:t>                                  MMA</a:t>
                      </a:r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53168" marR="53168" marT="26584" marB="26584">
                    <a:lnL>
                      <a:noFill/>
                    </a:lnL>
                  </a:tcPr>
                </a:tc>
              </a:tr>
              <a:tr h="29352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 A - 300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352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40 °C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30 %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300 A</a:t>
                      </a: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35 %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300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60 %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260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100 %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210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63 V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x 16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x 400 V (-25 % - +20 %)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12.1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12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9352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16.3 kVA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16.4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0.99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88 %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352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539 x 210 x 415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04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20 kg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Přípojka svařovacího hořáku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Decentralizované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14787"/>
              </p:ext>
            </p:extLst>
          </p:nvPr>
        </p:nvGraphicFramePr>
        <p:xfrm>
          <a:off x="4572000" y="4581128"/>
          <a:ext cx="396044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31"/>
                <a:gridCol w="1434209"/>
              </a:tblGrid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TETRIX</a:t>
                      </a:r>
                      <a:r>
                        <a:rPr lang="cs-CZ" sz="800" baseline="0" dirty="0" smtClean="0"/>
                        <a:t> 300  </a:t>
                      </a:r>
                      <a:r>
                        <a:rPr lang="cs-CZ" sz="800" baseline="0" dirty="0" err="1" smtClean="0"/>
                        <a:t>Comfort</a:t>
                      </a:r>
                      <a:r>
                        <a:rPr lang="cs-CZ" sz="800" baseline="0" dirty="0" smtClean="0"/>
                        <a:t> 2.0  puls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090-000238-00504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Chlazení </a:t>
                      </a:r>
                      <a:r>
                        <a:rPr lang="cs-CZ" sz="800" dirty="0" err="1" smtClean="0"/>
                        <a:t>cool</a:t>
                      </a:r>
                      <a:r>
                        <a:rPr lang="cs-CZ" sz="800" dirty="0" smtClean="0"/>
                        <a:t> 41</a:t>
                      </a:r>
                      <a:r>
                        <a:rPr lang="cs-CZ" sz="800" baseline="0" dirty="0" smtClean="0"/>
                        <a:t> U31</a:t>
                      </a:r>
                      <a:r>
                        <a:rPr lang="cs-CZ" sz="800" dirty="0" smtClean="0"/>
                        <a:t>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090-008600-00502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Vozík Trolly 55-5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090-008632-00001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50qmm/4m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092-000003-00000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16l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394-002910-00015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Plynová</a:t>
                      </a:r>
                      <a:r>
                        <a:rPr lang="cs-CZ" sz="800" baseline="0" dirty="0" smtClean="0"/>
                        <a:t> hadice 2,0m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094-000010-00001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 TIG 260 GRIP WD 8P U/D 4,0m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094-510990-00200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827584" y="5949280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88.500,-Kč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2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1" y="30109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"/>
          <p:cNvSpPr txBox="1"/>
          <p:nvPr/>
        </p:nvSpPr>
        <p:spPr>
          <a:xfrm>
            <a:off x="-36512" y="116632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0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640" y="962719"/>
            <a:ext cx="4114328" cy="477053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Modulární invertorový svařovací přístroj WIG AC/DC, chlazení plynem nebo vodou</a:t>
            </a:r>
          </a:p>
          <a:p>
            <a:r>
              <a:rPr lang="cs-CZ" sz="800" dirty="0"/>
              <a:t>Řízení </a:t>
            </a:r>
            <a:r>
              <a:rPr lang="cs-CZ" sz="800" dirty="0" err="1"/>
              <a:t>Comfort</a:t>
            </a:r>
            <a:r>
              <a:rPr lang="cs-CZ" sz="800" dirty="0"/>
              <a:t> 2.0, jednoduché ovládání prostřednictvím </a:t>
            </a:r>
            <a:r>
              <a:rPr lang="cs-CZ" sz="800" dirty="0" err="1"/>
              <a:t>ClickWheel</a:t>
            </a:r>
            <a:endParaRPr lang="cs-CZ" sz="800" dirty="0"/>
          </a:p>
          <a:p>
            <a:r>
              <a:rPr lang="cs-CZ" sz="800" b="1" dirty="0"/>
              <a:t>Svařování WIG</a:t>
            </a:r>
            <a:endParaRPr lang="cs-CZ" sz="800" dirty="0"/>
          </a:p>
          <a:p>
            <a:r>
              <a:rPr lang="cs-CZ" sz="800" dirty="0"/>
              <a:t>Bez příplatku vybavené charakteristikami pro EWM </a:t>
            </a:r>
            <a:r>
              <a:rPr lang="cs-CZ" sz="800" dirty="0" err="1"/>
              <a:t>activArc</a:t>
            </a:r>
            <a:r>
              <a:rPr lang="cs-CZ" sz="800" dirty="0"/>
              <a:t> a EWM </a:t>
            </a:r>
            <a:r>
              <a:rPr lang="cs-CZ" sz="800" dirty="0" err="1"/>
              <a:t>spotArc</a:t>
            </a:r>
            <a:endParaRPr lang="cs-CZ" sz="800" dirty="0"/>
          </a:p>
          <a:p>
            <a:r>
              <a:rPr lang="cs-CZ" sz="800" dirty="0"/>
              <a:t>Svařování WIG s reprodukovatelným, elektronickým HF zapálením</a:t>
            </a:r>
          </a:p>
          <a:p>
            <a:r>
              <a:rPr lang="cs-CZ" sz="800" dirty="0"/>
              <a:t>Svařování WIG-</a:t>
            </a:r>
            <a:r>
              <a:rPr lang="cs-CZ" sz="800" dirty="0" err="1"/>
              <a:t>Liftarc</a:t>
            </a:r>
            <a:r>
              <a:rPr lang="cs-CZ" sz="800" dirty="0"/>
              <a:t> bez VF</a:t>
            </a:r>
          </a:p>
          <a:p>
            <a:r>
              <a:rPr lang="cs-CZ" sz="800" dirty="0"/>
              <a:t>Speciální metoda svařování AC k jednoduchému spojování různě silných hliníkových plechů, např. k navaření plechu 1 mm na plech 10 mm</a:t>
            </a:r>
          </a:p>
          <a:p>
            <a:r>
              <a:rPr lang="cs-CZ" sz="800" dirty="0"/>
              <a:t>Nastavitelný tvar proudu AC, sinusový, lichoběžníkový, obdélníkový proud</a:t>
            </a:r>
          </a:p>
          <a:p>
            <a:r>
              <a:rPr lang="cs-CZ" sz="800" dirty="0"/>
              <a:t>Nastavitelná frekvence střídavého proudu 50 Hz až 200 Hz</a:t>
            </a:r>
          </a:p>
          <a:p>
            <a:r>
              <a:rPr lang="cs-CZ" sz="800" dirty="0"/>
              <a:t>Nastavitelné vyvážení střídavého proudu</a:t>
            </a:r>
          </a:p>
          <a:p>
            <a:r>
              <a:rPr lang="cs-CZ" sz="800" dirty="0"/>
              <a:t>Pulsní automatika WIG s automatickým zadáním potřebných parametrů impulzů</a:t>
            </a:r>
          </a:p>
          <a:p>
            <a:r>
              <a:rPr lang="cs-CZ" sz="800" dirty="0"/>
              <a:t>Pulsování WIG v rozsahu Hz a kHz až 15 kHz</a:t>
            </a:r>
          </a:p>
          <a:p>
            <a:r>
              <a:rPr lang="cs-CZ" sz="800" dirty="0"/>
              <a:t>8 programovaných JOB (svařovacích úkolů):</a:t>
            </a:r>
          </a:p>
          <a:p>
            <a:r>
              <a:rPr lang="cs-CZ" sz="800" dirty="0"/>
              <a:t>2taktní/4taktní režim</a:t>
            </a:r>
          </a:p>
          <a:p>
            <a:r>
              <a:rPr lang="cs-CZ" sz="800" dirty="0" smtClean="0"/>
              <a:t>Snížený </a:t>
            </a:r>
            <a:r>
              <a:rPr lang="cs-CZ" sz="800" dirty="0"/>
              <a:t>sekundární proud vyvolatelný přes tlačítko hořáku</a:t>
            </a:r>
          </a:p>
          <a:p>
            <a:r>
              <a:rPr lang="cs-CZ" sz="800" dirty="0"/>
              <a:t>Funkce bodového svařování/stehování (</a:t>
            </a:r>
            <a:r>
              <a:rPr lang="cs-CZ" sz="800" dirty="0" err="1"/>
              <a:t>spotArc</a:t>
            </a:r>
            <a:r>
              <a:rPr lang="cs-CZ" sz="800" dirty="0"/>
              <a:t>/</a:t>
            </a:r>
            <a:r>
              <a:rPr lang="cs-CZ" sz="800" dirty="0" err="1"/>
              <a:t>Spotmatic</a:t>
            </a:r>
            <a:r>
              <a:rPr lang="cs-CZ" sz="800" dirty="0"/>
              <a:t>)</a:t>
            </a:r>
          </a:p>
          <a:p>
            <a:r>
              <a:rPr lang="cs-CZ" sz="800" dirty="0"/>
              <a:t>Nastavitelný náběh/doběh proudu</a:t>
            </a:r>
          </a:p>
          <a:p>
            <a:r>
              <a:rPr lang="cs-CZ" sz="800" dirty="0" err="1"/>
              <a:t>Spotmatic</a:t>
            </a:r>
            <a:r>
              <a:rPr lang="cs-CZ" sz="800" dirty="0"/>
              <a:t> – úspora 50 % času při stehování</a:t>
            </a:r>
          </a:p>
          <a:p>
            <a:r>
              <a:rPr lang="cs-CZ" sz="800" dirty="0"/>
              <a:t>Nastavitelné </a:t>
            </a:r>
            <a:r>
              <a:rPr lang="cs-CZ" sz="800" dirty="0" err="1"/>
              <a:t>předfuk</a:t>
            </a:r>
            <a:r>
              <a:rPr lang="cs-CZ" sz="800" dirty="0"/>
              <a:t> plynu/</a:t>
            </a:r>
            <a:r>
              <a:rPr lang="cs-CZ" sz="800" dirty="0" err="1"/>
              <a:t>dofuk</a:t>
            </a:r>
            <a:r>
              <a:rPr lang="cs-CZ" sz="800" dirty="0"/>
              <a:t> plynu</a:t>
            </a:r>
          </a:p>
          <a:p>
            <a:r>
              <a:rPr lang="cs-CZ" sz="800" b="1" dirty="0"/>
              <a:t>Ruční svařování obalenou elektrodou</a:t>
            </a:r>
            <a:endParaRPr lang="cs-CZ" sz="800" dirty="0"/>
          </a:p>
          <a:p>
            <a:r>
              <a:rPr lang="cs-CZ" sz="800" dirty="0"/>
              <a:t>Automatické pulsování ručního svařování elektrodou s automaticky předvolenými </a:t>
            </a:r>
            <a:r>
              <a:rPr lang="cs-CZ" sz="800" dirty="0" smtClean="0"/>
              <a:t>parametry </a:t>
            </a:r>
            <a:r>
              <a:rPr lang="cs-CZ" sz="800" dirty="0"/>
              <a:t>impulsů</a:t>
            </a:r>
          </a:p>
          <a:p>
            <a:r>
              <a:rPr lang="cs-CZ" sz="800" dirty="0"/>
              <a:t>Ideální pro svařování kořene</a:t>
            </a:r>
          </a:p>
          <a:p>
            <a:r>
              <a:rPr lang="cs-CZ" sz="800" dirty="0"/>
              <a:t>Bezpečné svařování ve svislé poloze s pulsováním MMA</a:t>
            </a:r>
          </a:p>
          <a:p>
            <a:r>
              <a:rPr lang="cs-CZ" sz="800" dirty="0"/>
              <a:t>Nastavitelný proud a doba horkého startu</a:t>
            </a:r>
          </a:p>
          <a:p>
            <a:r>
              <a:rPr lang="cs-CZ" sz="800" dirty="0"/>
              <a:t>Funkce </a:t>
            </a:r>
            <a:r>
              <a:rPr lang="cs-CZ" sz="800" dirty="0" err="1"/>
              <a:t>Antistick</a:t>
            </a:r>
            <a:endParaRPr lang="cs-CZ" sz="800" dirty="0"/>
          </a:p>
          <a:p>
            <a:r>
              <a:rPr lang="cs-CZ" sz="800" b="1" dirty="0"/>
              <a:t>Hlavní fakta</a:t>
            </a:r>
            <a:endParaRPr lang="cs-CZ" sz="800" dirty="0"/>
          </a:p>
          <a:p>
            <a:r>
              <a:rPr lang="cs-CZ" sz="800" dirty="0"/>
              <a:t>Bezpečné zapalování i u dlouhých svazků hadic</a:t>
            </a:r>
          </a:p>
          <a:p>
            <a:r>
              <a:rPr lang="cs-CZ" sz="800" dirty="0"/>
              <a:t>Chlazené plynem nebo volitelně vodní chlazení s chladicím modulem cool40 U31</a:t>
            </a:r>
          </a:p>
          <a:p>
            <a:r>
              <a:rPr lang="cs-CZ" sz="800" dirty="0"/>
              <a:t>Velmi dobré chlazení hořáku, a tím úspora nákladů u opotřebitelných dílů hořáku díky výkonnému rotačnímu čerpadlu a vodní nádrži 4 litry (chladicí modul cool40 U31)</a:t>
            </a:r>
          </a:p>
          <a:p>
            <a:r>
              <a:rPr lang="cs-CZ" sz="800" dirty="0"/>
              <a:t>Šetří proud díky vysokému stupni účinnosti a funkci </a:t>
            </a:r>
            <a:r>
              <a:rPr lang="cs-CZ" sz="800" dirty="0" err="1"/>
              <a:t>standby</a:t>
            </a:r>
            <a:endParaRPr lang="cs-CZ" sz="800" dirty="0"/>
          </a:p>
          <a:p>
            <a:r>
              <a:rPr lang="cs-CZ" sz="800" dirty="0"/>
              <a:t>Možnost připojení dálkového ovladače a funkčního </a:t>
            </a:r>
            <a:r>
              <a:rPr lang="cs-CZ" sz="800" dirty="0" smtClean="0"/>
              <a:t>hořáku</a:t>
            </a:r>
            <a:endParaRPr lang="cs-CZ" sz="800" dirty="0"/>
          </a:p>
          <a:p>
            <a:r>
              <a:rPr lang="cs-CZ" sz="800" dirty="0"/>
              <a:t>Vysoké tolerance síťového napětí +15 %/-40 %, a tím neomezeně schopné pro generátorový </a:t>
            </a:r>
            <a:r>
              <a:rPr lang="cs-CZ" sz="800" dirty="0" smtClean="0"/>
              <a:t>provoz</a:t>
            </a:r>
            <a:endParaRPr lang="cs-CZ" sz="800" dirty="0"/>
          </a:p>
          <a:p>
            <a:r>
              <a:rPr lang="cs-CZ" sz="800" b="1" dirty="0"/>
              <a:t>Ochrana proti přepětí: Nechtěným připojením přístroje k síťovému napětí 400 V nedojde k poškození </a:t>
            </a:r>
            <a:r>
              <a:rPr lang="cs-CZ" sz="800" b="1" dirty="0" smtClean="0"/>
              <a:t>přístroj</a:t>
            </a:r>
            <a:endParaRPr lang="cs-CZ" sz="800" dirty="0"/>
          </a:p>
        </p:txBody>
      </p:sp>
      <p:pic>
        <p:nvPicPr>
          <p:cNvPr id="4" name="Picture 20" descr="ewm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27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14117"/>
              </p:ext>
            </p:extLst>
          </p:nvPr>
        </p:nvGraphicFramePr>
        <p:xfrm>
          <a:off x="6228184" y="908720"/>
          <a:ext cx="2664296" cy="3612067"/>
        </p:xfrm>
        <a:graphic>
          <a:graphicData uri="http://schemas.openxmlformats.org/drawingml/2006/table">
            <a:tbl>
              <a:tblPr/>
              <a:tblGrid>
                <a:gridCol w="1455250"/>
                <a:gridCol w="651033"/>
                <a:gridCol w="558013"/>
              </a:tblGrid>
              <a:tr h="356227">
                <a:tc>
                  <a:txBody>
                    <a:bodyPr/>
                    <a:lstStyle/>
                    <a:p>
                      <a:pPr algn="l" fontAlgn="t"/>
                      <a:endParaRPr lang="cs-CZ" sz="800" dirty="0">
                        <a:effectLst/>
                      </a:endParaRP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WIG</a:t>
                      </a:r>
                      <a:endParaRPr lang="cs-CZ" sz="800" dirty="0">
                        <a:effectLst/>
                      </a:endParaRP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MMA</a:t>
                      </a:r>
                      <a:endParaRPr lang="cs-CZ" sz="800" dirty="0"/>
                    </a:p>
                  </a:txBody>
                  <a:tcPr marL="69064" marR="44201" marT="18417" marB="138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7501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/>
                      </a:r>
                      <a:br>
                        <a:rPr lang="cs-CZ" sz="800" dirty="0">
                          <a:effectLst/>
                        </a:rPr>
                      </a:br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A - 230 A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 A - 180 A</a:t>
                      </a:r>
                    </a:p>
                  </a:txBody>
                  <a:tcPr marL="69064" marR="44201" marT="18417" marB="138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40 °C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40 %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230 A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180 A</a:t>
                      </a:r>
                    </a:p>
                  </a:txBody>
                  <a:tcPr marL="69064" marR="44201" marT="18417" marB="138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8831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60 %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200 A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150 A</a:t>
                      </a:r>
                    </a:p>
                  </a:txBody>
                  <a:tcPr marL="69064" marR="44201" marT="18417" marB="138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8831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100 %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170 A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120 A</a:t>
                      </a:r>
                    </a:p>
                  </a:txBody>
                  <a:tcPr marL="69064" marR="44201" marT="18417" marB="138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45 V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525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 x 16 A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227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 x 230 V (-40 % - +15 %)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5.5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6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69064" marR="44201" marT="18417" marB="138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8831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7.4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8.1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69064" marR="44201" marT="18417" marB="138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525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525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85 %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539 x 210 x 415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525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18.3 kg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525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izolace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F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831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Přípojka svařovacího hořáku</a:t>
                      </a:r>
                    </a:p>
                  </a:txBody>
                  <a:tcPr marL="27625" marR="44201" marT="18417" marB="13813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Decentralizované</a:t>
                      </a:r>
                    </a:p>
                  </a:txBody>
                  <a:tcPr marL="69064" marR="44201" marT="18417" marB="13813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www.ewm-sales.com/upload/IM0060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57" y="1412776"/>
            <a:ext cx="1855497" cy="29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99781"/>
              </p:ext>
            </p:extLst>
          </p:nvPr>
        </p:nvGraphicFramePr>
        <p:xfrm>
          <a:off x="4788024" y="4653136"/>
          <a:ext cx="3960440" cy="176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31"/>
                <a:gridCol w="1434209"/>
              </a:tblGrid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TETRIX</a:t>
                      </a:r>
                      <a:r>
                        <a:rPr lang="cs-CZ" sz="800" baseline="0" dirty="0" smtClean="0"/>
                        <a:t> 230 AC/DC </a:t>
                      </a:r>
                      <a:r>
                        <a:rPr lang="cs-CZ" sz="800" baseline="0" dirty="0" err="1" smtClean="0"/>
                        <a:t>Comfort</a:t>
                      </a:r>
                      <a:r>
                        <a:rPr lang="cs-CZ" sz="800" baseline="0" dirty="0" smtClean="0"/>
                        <a:t> 2.0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090-000239-00504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Chlazení </a:t>
                      </a:r>
                      <a:r>
                        <a:rPr lang="cs-CZ" sz="800" dirty="0" err="1" smtClean="0"/>
                        <a:t>cool</a:t>
                      </a:r>
                      <a:r>
                        <a:rPr lang="cs-CZ" sz="800" dirty="0" smtClean="0"/>
                        <a:t> 40</a:t>
                      </a:r>
                      <a:r>
                        <a:rPr lang="cs-CZ" sz="800" baseline="0" dirty="0" smtClean="0"/>
                        <a:t> U31</a:t>
                      </a:r>
                      <a:r>
                        <a:rPr lang="cs-CZ" sz="800" dirty="0" smtClean="0"/>
                        <a:t>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090-008593-00502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Vozík Trolly 55-5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090-008632-00001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35qmm/4m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092-000008-00000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16l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394-002910-00015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Plynová</a:t>
                      </a:r>
                      <a:r>
                        <a:rPr lang="cs-CZ" sz="800" baseline="0" dirty="0" smtClean="0"/>
                        <a:t> hadice 2,0m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094-000010-00001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 TIG 260 GRIP WD 8P U/D 4,0m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094-510990-00200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011469" y="5877272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79.900,-Kč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84365" y="755993"/>
            <a:ext cx="16469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TETRIX 230 AC/DC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  </a:t>
            </a:r>
            <a:r>
              <a:rPr lang="cs-CZ" sz="1400" b="1" dirty="0" err="1" smtClean="0">
                <a:solidFill>
                  <a:srgbClr val="FF0000"/>
                </a:solidFill>
              </a:rPr>
              <a:t>Comfort</a:t>
            </a:r>
            <a:r>
              <a:rPr lang="cs-CZ" sz="1400" b="1" dirty="0" smtClean="0">
                <a:solidFill>
                  <a:srgbClr val="FF0000"/>
                </a:solidFill>
              </a:rPr>
              <a:t>  2.0 Puls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1" name="Textfeld 1"/>
          <p:cNvSpPr txBox="1"/>
          <p:nvPr/>
        </p:nvSpPr>
        <p:spPr>
          <a:xfrm>
            <a:off x="-36512" y="116632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3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ewm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1" y="30109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www.ewm-sales.com/upload/IM0060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39" y="1340768"/>
            <a:ext cx="19594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56680" y="502796"/>
            <a:ext cx="3633539" cy="58785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Modulární invertorový svařovací přístroj WIG AC/DC, chlazení plynem nebo vodou</a:t>
            </a:r>
          </a:p>
          <a:p>
            <a:r>
              <a:rPr lang="cs-CZ" sz="800" dirty="0"/>
              <a:t>Řízení </a:t>
            </a:r>
            <a:r>
              <a:rPr lang="cs-CZ" sz="800" dirty="0" err="1"/>
              <a:t>Comfort</a:t>
            </a:r>
            <a:r>
              <a:rPr lang="cs-CZ" sz="800" dirty="0"/>
              <a:t> 2.0, jednoduché ovládání prostřednictvím </a:t>
            </a:r>
            <a:r>
              <a:rPr lang="cs-CZ" sz="800" dirty="0" err="1"/>
              <a:t>ClickWheel</a:t>
            </a:r>
            <a:endParaRPr lang="cs-CZ" sz="800" dirty="0"/>
          </a:p>
          <a:p>
            <a:r>
              <a:rPr lang="cs-CZ" sz="800" b="1" dirty="0"/>
              <a:t>Svařování WIG</a:t>
            </a:r>
            <a:endParaRPr lang="cs-CZ" sz="800" dirty="0"/>
          </a:p>
          <a:p>
            <a:r>
              <a:rPr lang="cs-CZ" sz="800" dirty="0"/>
              <a:t>Bez příplatku vybavené charakteristikami pro EWM </a:t>
            </a:r>
            <a:r>
              <a:rPr lang="cs-CZ" sz="800" dirty="0" err="1"/>
              <a:t>activArc</a:t>
            </a:r>
            <a:r>
              <a:rPr lang="cs-CZ" sz="800" dirty="0"/>
              <a:t> a EWM </a:t>
            </a:r>
            <a:r>
              <a:rPr lang="cs-CZ" sz="800" dirty="0" err="1"/>
              <a:t>spotArc</a:t>
            </a:r>
            <a:endParaRPr lang="cs-CZ" sz="800" dirty="0"/>
          </a:p>
          <a:p>
            <a:r>
              <a:rPr lang="cs-CZ" sz="800" dirty="0"/>
              <a:t>Svařování WIG s reprodukovatelným, elektronickým HF zapálením</a:t>
            </a:r>
          </a:p>
          <a:p>
            <a:r>
              <a:rPr lang="cs-CZ" sz="800" dirty="0"/>
              <a:t>Svařování WIG-</a:t>
            </a:r>
            <a:r>
              <a:rPr lang="cs-CZ" sz="800" dirty="0" err="1"/>
              <a:t>Liftarc</a:t>
            </a:r>
            <a:r>
              <a:rPr lang="cs-CZ" sz="800" dirty="0"/>
              <a:t> bez VF</a:t>
            </a:r>
          </a:p>
          <a:p>
            <a:r>
              <a:rPr lang="cs-CZ" sz="800" dirty="0"/>
              <a:t>Speciální metoda svařování AC k jednoduchému spojování různě silných hliníkových plechů, např. k navaření plechu 1 mm na plech 10 mm</a:t>
            </a:r>
          </a:p>
          <a:p>
            <a:r>
              <a:rPr lang="cs-CZ" sz="800" dirty="0"/>
              <a:t>Nastavitelný tvar proudu AC, sinusový, lichoběžníkový, obdélníkový proud</a:t>
            </a:r>
          </a:p>
          <a:p>
            <a:r>
              <a:rPr lang="cs-CZ" sz="800" dirty="0"/>
              <a:t>Nastavitelná frekvence střídavého proudu 30 Hz až 300 Hz</a:t>
            </a:r>
          </a:p>
          <a:p>
            <a:r>
              <a:rPr lang="cs-CZ" sz="800" dirty="0"/>
              <a:t>Nastavitelné vyvážení AC, vyvážení pulsování</a:t>
            </a:r>
          </a:p>
          <a:p>
            <a:r>
              <a:rPr lang="cs-CZ" sz="800" dirty="0"/>
              <a:t>Frekvenční automatika AC</a:t>
            </a:r>
          </a:p>
          <a:p>
            <a:r>
              <a:rPr lang="cs-CZ" sz="800" dirty="0"/>
              <a:t>WIG pulsování průměrné hodnoty, zadaný svařovací proud je vždy zachován, proto se zejména hodí pro svařování podle postupů ke svařování</a:t>
            </a:r>
          </a:p>
          <a:p>
            <a:r>
              <a:rPr lang="cs-CZ" sz="800" dirty="0"/>
              <a:t>Pulsní automatika WIG s automatickým zadáním potřebných parametrů impulzů</a:t>
            </a:r>
          </a:p>
          <a:p>
            <a:r>
              <a:rPr lang="cs-CZ" sz="800" dirty="0"/>
              <a:t>Pulsování WIG v rozsahu Hz a kHz až 15 kHz</a:t>
            </a:r>
          </a:p>
          <a:p>
            <a:r>
              <a:rPr lang="cs-CZ" sz="800" dirty="0" smtClean="0"/>
              <a:t>8 programovaných JOB (svařovacích úkolů):</a:t>
            </a:r>
          </a:p>
          <a:p>
            <a:r>
              <a:rPr lang="cs-CZ" sz="800" dirty="0" smtClean="0"/>
              <a:t>2taktní/4taktní </a:t>
            </a:r>
            <a:r>
              <a:rPr lang="cs-CZ" sz="800" dirty="0"/>
              <a:t>režim</a:t>
            </a:r>
          </a:p>
          <a:p>
            <a:r>
              <a:rPr lang="cs-CZ" sz="800" dirty="0"/>
              <a:t>Snížený sekundární proud vyvolatelný přes tlačítko hořáku</a:t>
            </a:r>
          </a:p>
          <a:p>
            <a:r>
              <a:rPr lang="cs-CZ" sz="800" dirty="0"/>
              <a:t>Funkce bodového svařování/stehování (</a:t>
            </a:r>
            <a:r>
              <a:rPr lang="cs-CZ" sz="800" dirty="0" err="1"/>
              <a:t>spotArc</a:t>
            </a:r>
            <a:r>
              <a:rPr lang="cs-CZ" sz="800" dirty="0"/>
              <a:t>/</a:t>
            </a:r>
            <a:r>
              <a:rPr lang="cs-CZ" sz="800" dirty="0" err="1"/>
              <a:t>Spotmatic</a:t>
            </a:r>
            <a:r>
              <a:rPr lang="cs-CZ" sz="800" dirty="0"/>
              <a:t>)</a:t>
            </a:r>
          </a:p>
          <a:p>
            <a:r>
              <a:rPr lang="cs-CZ" sz="800" dirty="0" err="1"/>
              <a:t>Spotmatic</a:t>
            </a:r>
            <a:r>
              <a:rPr lang="cs-CZ" sz="800" dirty="0"/>
              <a:t> a </a:t>
            </a:r>
            <a:r>
              <a:rPr lang="cs-CZ" sz="800" dirty="0" err="1"/>
              <a:t>spotArc</a:t>
            </a:r>
            <a:r>
              <a:rPr lang="cs-CZ" sz="800" dirty="0"/>
              <a:t> v přímém přístupu</a:t>
            </a:r>
          </a:p>
          <a:p>
            <a:r>
              <a:rPr lang="cs-CZ" sz="800" dirty="0"/>
              <a:t>Nastavitelný náběh/doběh proudu</a:t>
            </a:r>
          </a:p>
          <a:p>
            <a:r>
              <a:rPr lang="cs-CZ" sz="800" dirty="0" err="1"/>
              <a:t>Spotmatic</a:t>
            </a:r>
            <a:r>
              <a:rPr lang="cs-CZ" sz="800" dirty="0"/>
              <a:t> – úspora 50 % času při stehování</a:t>
            </a:r>
          </a:p>
          <a:p>
            <a:r>
              <a:rPr lang="cs-CZ" sz="800" dirty="0"/>
              <a:t>Nastavitelné </a:t>
            </a:r>
            <a:r>
              <a:rPr lang="cs-CZ" sz="800" dirty="0" err="1"/>
              <a:t>předfuk</a:t>
            </a:r>
            <a:r>
              <a:rPr lang="cs-CZ" sz="800" dirty="0"/>
              <a:t> plynu/</a:t>
            </a:r>
            <a:r>
              <a:rPr lang="cs-CZ" sz="800" dirty="0" err="1"/>
              <a:t>dofuk</a:t>
            </a:r>
            <a:r>
              <a:rPr lang="cs-CZ" sz="800" dirty="0"/>
              <a:t> plynu</a:t>
            </a:r>
          </a:p>
          <a:p>
            <a:r>
              <a:rPr lang="cs-CZ" sz="800" b="1" dirty="0"/>
              <a:t>Ruční svařování obalenou elektrodou</a:t>
            </a:r>
            <a:endParaRPr lang="cs-CZ" sz="800" dirty="0"/>
          </a:p>
          <a:p>
            <a:r>
              <a:rPr lang="cs-CZ" sz="800" dirty="0"/>
              <a:t>Automatické pulsování ručního svařování elektrodou s automaticky předvolenými potřebnými parametry impulsů</a:t>
            </a:r>
          </a:p>
          <a:p>
            <a:r>
              <a:rPr lang="cs-CZ" sz="800" dirty="0"/>
              <a:t>Svařování elektrodami AC</a:t>
            </a:r>
          </a:p>
          <a:p>
            <a:r>
              <a:rPr lang="cs-CZ" sz="800" dirty="0"/>
              <a:t>Ideální pro svařování kořene</a:t>
            </a:r>
          </a:p>
          <a:p>
            <a:r>
              <a:rPr lang="cs-CZ" sz="800" dirty="0"/>
              <a:t>8 programovaných JOB (svařovacích úkolů)</a:t>
            </a:r>
          </a:p>
          <a:p>
            <a:r>
              <a:rPr lang="cs-CZ" sz="800" dirty="0"/>
              <a:t>Bezpečné svary ve svislé poloze shora dolů a zdola nahoru</a:t>
            </a:r>
          </a:p>
          <a:p>
            <a:r>
              <a:rPr lang="cs-CZ" sz="800" dirty="0"/>
              <a:t>Nastavitelný proud a doba horkého startu</a:t>
            </a:r>
          </a:p>
          <a:p>
            <a:r>
              <a:rPr lang="cs-CZ" sz="800" dirty="0"/>
              <a:t>Nastavitelné </a:t>
            </a:r>
            <a:r>
              <a:rPr lang="cs-CZ" sz="800" dirty="0" err="1"/>
              <a:t>Arcforce</a:t>
            </a:r>
            <a:endParaRPr lang="cs-CZ" sz="800" dirty="0"/>
          </a:p>
          <a:p>
            <a:r>
              <a:rPr lang="cs-CZ" sz="800" dirty="0"/>
              <a:t>Funkce </a:t>
            </a:r>
            <a:r>
              <a:rPr lang="cs-CZ" sz="800" dirty="0" err="1"/>
              <a:t>Antistick</a:t>
            </a:r>
            <a:endParaRPr lang="cs-CZ" sz="800" dirty="0"/>
          </a:p>
          <a:p>
            <a:r>
              <a:rPr lang="cs-CZ" sz="800" b="1" dirty="0"/>
              <a:t>Hlavní fakta</a:t>
            </a:r>
            <a:endParaRPr lang="cs-CZ" sz="800" dirty="0"/>
          </a:p>
          <a:p>
            <a:r>
              <a:rPr lang="cs-CZ" sz="800" dirty="0"/>
              <a:t>Bezpečné zapalování i u dlouhých svazků hadic</a:t>
            </a:r>
          </a:p>
          <a:p>
            <a:r>
              <a:rPr lang="cs-CZ" sz="800" dirty="0"/>
              <a:t>Chlazené plynem nebo volitelně vodní chlazení s chladicím modulem cool41 U31</a:t>
            </a:r>
          </a:p>
          <a:p>
            <a:r>
              <a:rPr lang="cs-CZ" sz="800" dirty="0"/>
              <a:t>Velmi dobré chlazení hořáku, a tím úspora nákladů u opotřebitelných dílů hořáku díky výkonnému rotačnímu čerpadlu a vodní nádrži 4 litry (chladicí modul cool41 U31)</a:t>
            </a:r>
          </a:p>
          <a:p>
            <a:r>
              <a:rPr lang="cs-CZ" sz="800" dirty="0"/>
              <a:t>Šetří proud díky vysokému stupni účinnosti a funkci </a:t>
            </a:r>
            <a:r>
              <a:rPr lang="cs-CZ" sz="800" dirty="0" err="1"/>
              <a:t>standby</a:t>
            </a:r>
            <a:endParaRPr lang="cs-CZ" sz="800" dirty="0"/>
          </a:p>
          <a:p>
            <a:r>
              <a:rPr lang="cs-CZ" sz="800" dirty="0"/>
              <a:t>Vysoké tolerance síťového napětí, a tím neomezeně schopné pro generátorový provoz</a:t>
            </a:r>
          </a:p>
          <a:p>
            <a:r>
              <a:rPr lang="cs-CZ" sz="800" dirty="0"/>
              <a:t>Možnost připojení dálkového ovladače a funkčního hořáku</a:t>
            </a:r>
          </a:p>
          <a:p>
            <a:r>
              <a:rPr lang="cs-CZ" sz="800" dirty="0"/>
              <a:t>Možnost dodání pojezdového vozíku Trolly 35.2-2</a:t>
            </a:r>
          </a:p>
          <a:p>
            <a:r>
              <a:rPr lang="cs-CZ" sz="800" dirty="0"/>
              <a:t>Lze volitelně propojit s LAN nebo </a:t>
            </a:r>
            <a:r>
              <a:rPr lang="cs-CZ" sz="800" dirty="0" err="1"/>
              <a:t>WiFi</a:t>
            </a:r>
            <a:r>
              <a:rPr lang="cs-CZ" sz="800" dirty="0"/>
              <a:t>, připraveno pro </a:t>
            </a:r>
            <a:r>
              <a:rPr lang="cs-CZ" sz="800" dirty="0" err="1"/>
              <a:t>Xnet</a:t>
            </a:r>
            <a:endParaRPr lang="cs-CZ" sz="800" dirty="0"/>
          </a:p>
          <a:p>
            <a:r>
              <a:rPr lang="cs-CZ" sz="800" dirty="0"/>
              <a:t>Rozhraní PC pro software </a:t>
            </a:r>
            <a:r>
              <a:rPr lang="cs-CZ" sz="800" dirty="0" smtClean="0"/>
              <a:t>PC300.Net</a:t>
            </a:r>
            <a:endParaRPr lang="cs-CZ" sz="8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68288"/>
              </p:ext>
            </p:extLst>
          </p:nvPr>
        </p:nvGraphicFramePr>
        <p:xfrm>
          <a:off x="5940152" y="841788"/>
          <a:ext cx="2664297" cy="3642681"/>
        </p:xfrm>
        <a:graphic>
          <a:graphicData uri="http://schemas.openxmlformats.org/drawingml/2006/table">
            <a:tbl>
              <a:tblPr/>
              <a:tblGrid>
                <a:gridCol w="1368153"/>
                <a:gridCol w="454590"/>
                <a:gridCol w="193483"/>
                <a:gridCol w="648071"/>
              </a:tblGrid>
              <a:tr h="246720">
                <a:tc>
                  <a:txBody>
                    <a:bodyPr/>
                    <a:lstStyle/>
                    <a:p>
                      <a:pPr algn="l" fontAlgn="t"/>
                      <a:endParaRPr lang="cs-CZ" sz="800" dirty="0">
                        <a:effectLst/>
                      </a:endParaRP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WIG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MMA</a:t>
                      </a:r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 A - 300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672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40 °C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30 %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300 A</a:t>
                      </a: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35 %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300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60 %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260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100 %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210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63 V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50 Hz / 60 Hz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675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x 16 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675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3 x 400 V (-25 % - +20 %)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675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11.7 kVA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15.8 kVA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dirty="0">
                        <a:effectLst/>
                      </a:endParaRP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83076" marR="53168" marT="22154" marB="166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0.99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Stupeň účinnosti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84 %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672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539 x 210 x 415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4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22 kg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672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Přípojka svařovacího hořáku</a:t>
                      </a:r>
                    </a:p>
                  </a:txBody>
                  <a:tcPr marL="33230" marR="53168" marT="22154" marB="16615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Decentralizované</a:t>
                      </a:r>
                    </a:p>
                  </a:txBody>
                  <a:tcPr marL="83076" marR="53168" marT="22154" marB="16615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72991"/>
              </p:ext>
            </p:extLst>
          </p:nvPr>
        </p:nvGraphicFramePr>
        <p:xfrm>
          <a:off x="4774729" y="4581128"/>
          <a:ext cx="396044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31"/>
                <a:gridCol w="1434209"/>
              </a:tblGrid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TETRIX</a:t>
                      </a:r>
                      <a:r>
                        <a:rPr lang="cs-CZ" sz="800" baseline="0" dirty="0" smtClean="0"/>
                        <a:t> 300 AC/DC </a:t>
                      </a:r>
                      <a:r>
                        <a:rPr lang="cs-CZ" sz="800" baseline="0" dirty="0" err="1" smtClean="0"/>
                        <a:t>Comfort</a:t>
                      </a:r>
                      <a:r>
                        <a:rPr lang="cs-CZ" sz="800" baseline="0" dirty="0" smtClean="0"/>
                        <a:t> 2.0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090-000235-00504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Chlazení </a:t>
                      </a:r>
                      <a:r>
                        <a:rPr lang="cs-CZ" sz="800" dirty="0" err="1" smtClean="0"/>
                        <a:t>cool</a:t>
                      </a:r>
                      <a:r>
                        <a:rPr lang="cs-CZ" sz="800" dirty="0" smtClean="0"/>
                        <a:t> 41</a:t>
                      </a:r>
                      <a:r>
                        <a:rPr lang="cs-CZ" sz="800" baseline="0" dirty="0" smtClean="0"/>
                        <a:t> U31</a:t>
                      </a:r>
                      <a:r>
                        <a:rPr lang="cs-CZ" sz="800" dirty="0" smtClean="0"/>
                        <a:t>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090-008600-00502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Vozík Trolly 55-5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090-008632-00001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50qmm/4m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092-000003-00000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16l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394-002910-00015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Plynová</a:t>
                      </a:r>
                      <a:r>
                        <a:rPr lang="cs-CZ" sz="800" baseline="0" dirty="0" smtClean="0"/>
                        <a:t> hadice 2,0m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094-000010-00001</a:t>
                      </a:r>
                      <a:endParaRPr lang="cs-CZ" sz="800" dirty="0"/>
                    </a:p>
                  </a:txBody>
                  <a:tcPr/>
                </a:tc>
              </a:tr>
              <a:tr h="20297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 TIG 260 GRIP WD 8P U/D 4,0m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094-510990-00200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bdélník 11"/>
          <p:cNvSpPr/>
          <p:nvPr/>
        </p:nvSpPr>
        <p:spPr>
          <a:xfrm>
            <a:off x="2771800" y="6355124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95.900,-Kč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077697" y="620688"/>
            <a:ext cx="16469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TETRIX 300 AC/DC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  </a:t>
            </a:r>
            <a:r>
              <a:rPr lang="cs-CZ" sz="1400" b="1" dirty="0" err="1" smtClean="0">
                <a:solidFill>
                  <a:srgbClr val="FF0000"/>
                </a:solidFill>
              </a:rPr>
              <a:t>Comfort</a:t>
            </a:r>
            <a:r>
              <a:rPr lang="cs-CZ" sz="1400" b="1" dirty="0" smtClean="0">
                <a:solidFill>
                  <a:srgbClr val="FF0000"/>
                </a:solidFill>
              </a:rPr>
              <a:t> 2.0 Puls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5" name="Textfeld 1"/>
          <p:cNvSpPr txBox="1"/>
          <p:nvPr/>
        </p:nvSpPr>
        <p:spPr>
          <a:xfrm>
            <a:off x="-36512" y="44624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2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980728"/>
            <a:ext cx="3600400" cy="3046988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/>
              <a:t>Impulzní svařování v ochranném plynu</a:t>
            </a:r>
          </a:p>
          <a:p>
            <a:r>
              <a:rPr lang="cs-CZ" sz="800" dirty="0"/>
              <a:t>Synergické charakteristiky pro ocel, </a:t>
            </a:r>
            <a:r>
              <a:rPr lang="cs-CZ" sz="800" dirty="0" err="1"/>
              <a:t>CrNi</a:t>
            </a:r>
            <a:r>
              <a:rPr lang="cs-CZ" sz="800" dirty="0"/>
              <a:t> a hliník</a:t>
            </a:r>
          </a:p>
          <a:p>
            <a:r>
              <a:rPr lang="cs-CZ" sz="800" dirty="0"/>
              <a:t>Ruční svařování obalenou elektrodou</a:t>
            </a:r>
          </a:p>
          <a:p>
            <a:r>
              <a:rPr lang="cs-CZ" sz="800" dirty="0"/>
              <a:t>Optimální pro svařování plněnými dráty s vlastní ochranou</a:t>
            </a:r>
          </a:p>
          <a:p>
            <a:r>
              <a:rPr lang="cs-CZ" sz="800" dirty="0"/>
              <a:t>Plynule nastavitelná dynamika svařovacího oblouku (účinek tlumivky)</a:t>
            </a:r>
          </a:p>
          <a:p>
            <a:r>
              <a:rPr lang="cs-CZ" sz="800" dirty="0"/>
              <a:t>Synergický nebo ruční režim svařování</a:t>
            </a:r>
          </a:p>
          <a:p>
            <a:r>
              <a:rPr lang="cs-CZ" sz="800" dirty="0"/>
              <a:t>2taktní/4taktní režim</a:t>
            </a:r>
          </a:p>
          <a:p>
            <a:r>
              <a:rPr lang="cs-CZ" sz="800" dirty="0"/>
              <a:t>Intervalové svařování</a:t>
            </a:r>
          </a:p>
          <a:p>
            <a:r>
              <a:rPr lang="cs-CZ" sz="800" dirty="0"/>
              <a:t>Nastavitelné </a:t>
            </a:r>
            <a:r>
              <a:rPr lang="cs-CZ" sz="800" dirty="0" err="1"/>
              <a:t>předfuk</a:t>
            </a:r>
            <a:r>
              <a:rPr lang="cs-CZ" sz="800" dirty="0"/>
              <a:t> plynu/</a:t>
            </a:r>
            <a:r>
              <a:rPr lang="cs-CZ" sz="800" dirty="0" err="1"/>
              <a:t>dofuk</a:t>
            </a:r>
            <a:r>
              <a:rPr lang="cs-CZ" sz="800" dirty="0"/>
              <a:t> plynu</a:t>
            </a:r>
          </a:p>
          <a:p>
            <a:r>
              <a:rPr lang="cs-CZ" sz="800" dirty="0"/>
              <a:t>Přenosný, kompaktní</a:t>
            </a:r>
          </a:p>
          <a:p>
            <a:r>
              <a:rPr lang="cs-CZ" sz="800" dirty="0"/>
              <a:t>Úspora elektrické energie díky vysokému stupni účinnosti</a:t>
            </a:r>
          </a:p>
          <a:p>
            <a:r>
              <a:rPr lang="cs-CZ" sz="800" dirty="0"/>
              <a:t>Robustní skříň vhodná na staveniště</a:t>
            </a:r>
          </a:p>
          <a:p>
            <a:r>
              <a:rPr lang="cs-CZ" sz="800" dirty="0"/>
              <a:t>4-Rollen-Swissfeed-Antrieb. </a:t>
            </a:r>
            <a:r>
              <a:rPr lang="cs-CZ" sz="800" dirty="0" err="1"/>
              <a:t>Ausgerüstet</a:t>
            </a:r>
            <a:r>
              <a:rPr lang="cs-CZ" sz="800" dirty="0"/>
              <a:t> </a:t>
            </a:r>
            <a:r>
              <a:rPr lang="cs-CZ" sz="800" dirty="0" err="1"/>
              <a:t>für</a:t>
            </a:r>
            <a:r>
              <a:rPr lang="cs-CZ" sz="800" dirty="0"/>
              <a:t> 0,8 mm + 1,0 mm </a:t>
            </a:r>
            <a:r>
              <a:rPr lang="cs-CZ" sz="800" dirty="0" err="1"/>
              <a:t>Stahldrähte</a:t>
            </a:r>
            <a:endParaRPr lang="cs-CZ" sz="800" dirty="0"/>
          </a:p>
          <a:p>
            <a:r>
              <a:rPr lang="cs-CZ" sz="800" dirty="0"/>
              <a:t>Jednoduchá změna polarity svařování bez použití nástrojů</a:t>
            </a:r>
          </a:p>
          <a:p>
            <a:r>
              <a:rPr lang="cs-CZ" sz="800" dirty="0"/>
              <a:t>Chráněno proti stříkající vodě IP23</a:t>
            </a:r>
          </a:p>
          <a:p>
            <a:r>
              <a:rPr lang="cs-CZ" sz="800" dirty="0"/>
              <a:t>Průměr cívky drátu až 200 mm/D200</a:t>
            </a:r>
          </a:p>
          <a:p>
            <a:r>
              <a:rPr lang="cs-CZ" sz="800" dirty="0"/>
              <a:t>Síťový kabel 3,5 m se zástrčkou 16 A s ochranným kontaktem</a:t>
            </a:r>
          </a:p>
          <a:p>
            <a:r>
              <a:rPr lang="cs-CZ" sz="800" dirty="0"/>
              <a:t>Připojení na síť 230 V/16 A</a:t>
            </a:r>
          </a:p>
          <a:p>
            <a:r>
              <a:rPr lang="cs-CZ" sz="800" dirty="0"/>
              <a:t>Vysoké tolerance síťového napětí +15 %/-40 %, a tím neomezeně schopné pro generátorový provoz</a:t>
            </a:r>
          </a:p>
          <a:p>
            <a:r>
              <a:rPr lang="cs-CZ" sz="800" dirty="0"/>
              <a:t>Bezplatný balíček WPQR pro certifikaci včetně EXC2 dle ČSN EN 1090 a pro svařování nelegovaných ocelí včetně S355</a:t>
            </a:r>
          </a:p>
          <a:p>
            <a:r>
              <a:rPr lang="cs-CZ" sz="800" b="1" dirty="0"/>
              <a:t>Ochrana proti přepětí: Nechtěným připojením přístroje k síťovému napětí 400 V nedojde k poškození přístroje</a:t>
            </a:r>
            <a:endParaRPr lang="cs-CZ" sz="800" dirty="0"/>
          </a:p>
        </p:txBody>
      </p:sp>
      <p:sp>
        <p:nvSpPr>
          <p:cNvPr id="7" name="Obdélník 6"/>
          <p:cNvSpPr/>
          <p:nvPr/>
        </p:nvSpPr>
        <p:spPr>
          <a:xfrm>
            <a:off x="1115616" y="522552"/>
            <a:ext cx="1584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PICOMIG 180 puls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50039"/>
              </p:ext>
            </p:extLst>
          </p:nvPr>
        </p:nvGraphicFramePr>
        <p:xfrm>
          <a:off x="251520" y="4293096"/>
          <a:ext cx="3960440" cy="132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31"/>
                <a:gridCol w="1434209"/>
              </a:tblGrid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PICOMIG</a:t>
                      </a:r>
                      <a:r>
                        <a:rPr lang="cs-CZ" sz="800" baseline="0" dirty="0" smtClean="0"/>
                        <a:t> 180 puls  TKG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090-005545-00502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16qmm/4m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094-005314-00000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30l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394-002910-00030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Plynová</a:t>
                      </a:r>
                      <a:r>
                        <a:rPr lang="cs-CZ" sz="800" baseline="0" dirty="0" smtClean="0"/>
                        <a:t> hadice 2,0m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094-000010-00001</a:t>
                      </a:r>
                      <a:endParaRPr lang="cs-CZ" sz="800" dirty="0"/>
                    </a:p>
                  </a:txBody>
                  <a:tcPr/>
                </a:tc>
              </a:tr>
              <a:tr h="220975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 UM</a:t>
                      </a:r>
                      <a:r>
                        <a:rPr lang="cs-CZ" sz="800" baseline="0" dirty="0" smtClean="0"/>
                        <a:t> 24 G</a:t>
                      </a:r>
                      <a:r>
                        <a:rPr lang="cs-CZ" sz="800" dirty="0" smtClean="0"/>
                        <a:t> 4,0m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394-600001-00204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www.ewm-sales.com/upload/IM0058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08665"/>
            <a:ext cx="3312368" cy="25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88219"/>
              </p:ext>
            </p:extLst>
          </p:nvPr>
        </p:nvGraphicFramePr>
        <p:xfrm>
          <a:off x="5004048" y="3212976"/>
          <a:ext cx="3528392" cy="3240881"/>
        </p:xfrm>
        <a:graphic>
          <a:graphicData uri="http://schemas.openxmlformats.org/drawingml/2006/table">
            <a:tbl>
              <a:tblPr/>
              <a:tblGrid>
                <a:gridCol w="1299410"/>
                <a:gridCol w="742994"/>
                <a:gridCol w="742994"/>
                <a:gridCol w="742994"/>
              </a:tblGrid>
              <a:tr h="383351">
                <a:tc>
                  <a:txBody>
                    <a:bodyPr/>
                    <a:lstStyle/>
                    <a:p>
                      <a:pPr algn="ctr" fontAlgn="t"/>
                      <a:endParaRPr lang="cs-CZ" sz="800" dirty="0">
                        <a:effectLst/>
                      </a:endParaRP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MIG/MAG</a:t>
                      </a:r>
                      <a:endParaRPr lang="cs-CZ" sz="800" dirty="0">
                        <a:effectLst/>
                      </a:endParaRP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 smtClean="0">
                          <a:effectLst/>
                        </a:rPr>
                        <a:t>MMA</a:t>
                      </a:r>
                      <a:endParaRPr lang="cs-CZ" sz="800" dirty="0">
                        <a:effectLst/>
                      </a:endParaRP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 smtClean="0">
                          <a:effectLst/>
                        </a:rPr>
                        <a:t>    WIG</a:t>
                      </a:r>
                    </a:p>
                    <a:p>
                      <a:endParaRPr lang="cs-CZ" sz="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0616" marR="60616" marT="30308" marB="30308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2753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Rozsah nastavení svařovacího proudu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 A - 180 A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 A - 150 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 A - 180 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75308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dirty="0">
                          <a:effectLst/>
                        </a:rPr>
                        <a:t>Doba zapnutí za okolní teploty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25 %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180 A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30 %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180 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35 %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150 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60 %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120 A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110 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140 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100 %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100 A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120 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Napětí naprázdno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80 V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Síťová frekvence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 Hz / 60 Hz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Síťová pojistka (pomalá)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 x 16 A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Síťové napětí (tolerance)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 x 230 V (-40 % - +15 %)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Max. připojovací výkon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5.9 kVA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5.5 kVA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753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Doporučený výkon generátoru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 </a:t>
                      </a:r>
                      <a:r>
                        <a:rPr lang="cs-CZ" sz="800" dirty="0" err="1">
                          <a:effectLst/>
                        </a:rPr>
                        <a:t>kVA</a:t>
                      </a:r>
                      <a:endParaRPr lang="cs-CZ" sz="800" dirty="0">
                        <a:effectLst/>
                      </a:endParaRP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7.4 kVA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94712" marR="60616" marT="25256" marB="189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cos </a:t>
                      </a:r>
                      <a:r>
                        <a:rPr lang="el-GR" sz="800" dirty="0">
                          <a:effectLst/>
                        </a:rPr>
                        <a:t>φ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0.99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87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Stupeň účinnosti</a:t>
                      </a:r>
                    </a:p>
                  </a:txBody>
                  <a:tcPr marL="37885" marR="60616" marT="25256" marB="18942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86 %</a:t>
                      </a:r>
                    </a:p>
                  </a:txBody>
                  <a:tcPr marL="94712" marR="60616" marT="25256" marB="18942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827584" y="5949280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39.900,-Kč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1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1" y="30109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"/>
          <p:cNvSpPr txBox="1"/>
          <p:nvPr/>
        </p:nvSpPr>
        <p:spPr>
          <a:xfrm>
            <a:off x="-36512" y="116632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3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ewm-sales.com/upload/IM0004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2034475" cy="28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620688"/>
            <a:ext cx="3816424" cy="353943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800" dirty="0" smtClean="0"/>
              <a:t>Kompaktní Invertorový svářecí přístroj s integrovaným pohonem posuvu drátu</a:t>
            </a:r>
          </a:p>
          <a:p>
            <a:r>
              <a:rPr lang="cs-CZ" sz="800" b="1" dirty="0" smtClean="0"/>
              <a:t>Postupy a funkce</a:t>
            </a:r>
            <a:endParaRPr lang="cs-CZ" sz="800" dirty="0" smtClean="0"/>
          </a:p>
          <a:p>
            <a:r>
              <a:rPr lang="cs-CZ" sz="800" dirty="0" smtClean="0"/>
              <a:t>Bez příplatku vybavené synergickými charakteristikami ke svařování oceli/</a:t>
            </a:r>
            <a:r>
              <a:rPr lang="cs-CZ" sz="800" dirty="0" err="1" smtClean="0"/>
              <a:t>CrNi</a:t>
            </a:r>
            <a:r>
              <a:rPr lang="cs-CZ" sz="800" dirty="0" smtClean="0"/>
              <a:t>/hliníku v ochranném plynu (MSG)</a:t>
            </a:r>
          </a:p>
          <a:p>
            <a:r>
              <a:rPr lang="cs-CZ" sz="800" dirty="0" smtClean="0"/>
              <a:t>Bez příplatku vhodné k ručnímu svařování obalenou elektrodou, svařování-WIG a drážkování</a:t>
            </a:r>
          </a:p>
          <a:p>
            <a:r>
              <a:rPr lang="cs-CZ" sz="800" dirty="0" smtClean="0"/>
              <a:t>16 individuálně nastavitelných programů pro každý svařovací úkol (JOB)</a:t>
            </a:r>
          </a:p>
          <a:p>
            <a:r>
              <a:rPr lang="cs-CZ" sz="800" dirty="0" smtClean="0"/>
              <a:t>Plynule nastavitelná dynamika svařovacího oblouku (účinek tlumivky)</a:t>
            </a:r>
          </a:p>
          <a:p>
            <a:r>
              <a:rPr lang="cs-CZ" sz="800" dirty="0" smtClean="0"/>
              <a:t>Nastavitelné funkce kráteru na začátku a konci svaru</a:t>
            </a:r>
          </a:p>
          <a:p>
            <a:r>
              <a:rPr lang="cs-CZ" sz="800" dirty="0" smtClean="0"/>
              <a:t>Synergický nebo ruční režim svařování</a:t>
            </a:r>
          </a:p>
          <a:p>
            <a:r>
              <a:rPr lang="cs-CZ" sz="800" b="1" dirty="0" smtClean="0"/>
              <a:t>Výhody pro vás</a:t>
            </a:r>
            <a:endParaRPr lang="cs-CZ" sz="800" dirty="0" smtClean="0"/>
          </a:p>
          <a:p>
            <a:r>
              <a:rPr lang="cs-CZ" sz="800" dirty="0" smtClean="0"/>
              <a:t>Chlazené plynem nebo volitelně vodní chlazení s chladicím modulem </a:t>
            </a:r>
            <a:r>
              <a:rPr lang="cs-CZ" sz="800" dirty="0" err="1" smtClean="0"/>
              <a:t>cool</a:t>
            </a:r>
            <a:r>
              <a:rPr lang="cs-CZ" sz="800" dirty="0" smtClean="0"/>
              <a:t> 50</a:t>
            </a:r>
          </a:p>
          <a:p>
            <a:r>
              <a:rPr lang="cs-CZ" sz="800" dirty="0" smtClean="0"/>
              <a:t>Vysoce přesný, silný 4kladkový pohon posuvu drátu EWM </a:t>
            </a:r>
            <a:r>
              <a:rPr lang="cs-CZ" sz="800" dirty="0" err="1" smtClean="0"/>
              <a:t>eFeed</a:t>
            </a:r>
            <a:r>
              <a:rPr lang="cs-CZ" sz="800" dirty="0" smtClean="0"/>
              <a:t> k bezpečnému posuvu všech plných a plněných drátů</a:t>
            </a:r>
          </a:p>
          <a:p>
            <a:r>
              <a:rPr lang="cs-CZ" sz="800" dirty="0" smtClean="0"/>
              <a:t>Vybavený kolečky UNI 1,0–1,2 mm pro nízko až vysoce legovanou ocel</a:t>
            </a:r>
          </a:p>
          <a:p>
            <a:r>
              <a:rPr lang="cs-CZ" sz="800" dirty="0" smtClean="0"/>
              <a:t>Průměr cívky drátu až 300 mm/D300, 200 mm/D200 možný prostřednictvím adaptéru</a:t>
            </a:r>
          </a:p>
          <a:p>
            <a:r>
              <a:rPr lang="cs-CZ" sz="800" dirty="0" smtClean="0"/>
              <a:t>Šetří proud díky vysokému stupni účinnosti a funkci </a:t>
            </a:r>
            <a:r>
              <a:rPr lang="cs-CZ" sz="800" dirty="0" err="1" smtClean="0"/>
              <a:t>standby</a:t>
            </a:r>
            <a:endParaRPr lang="cs-CZ" sz="800" dirty="0" smtClean="0"/>
          </a:p>
          <a:p>
            <a:r>
              <a:rPr lang="cs-CZ" sz="800" dirty="0" smtClean="0"/>
              <a:t>Jednoduchá změna polarity svařování bez použití nástrojů</a:t>
            </a:r>
          </a:p>
          <a:p>
            <a:r>
              <a:rPr lang="cs-CZ" sz="800" dirty="0" smtClean="0"/>
              <a:t>Kontrola zemního zkratu (ochrana PE)</a:t>
            </a:r>
          </a:p>
          <a:p>
            <a:r>
              <a:rPr lang="cs-CZ" sz="800" dirty="0" smtClean="0"/>
              <a:t>Chráněno proti stříkající vodě IP23</a:t>
            </a:r>
          </a:p>
          <a:p>
            <a:r>
              <a:rPr lang="cs-CZ" sz="800" dirty="0" smtClean="0"/>
              <a:t>Možnost připojení dálkového ovladače a funkčního hořáku</a:t>
            </a:r>
          </a:p>
          <a:p>
            <a:r>
              <a:rPr lang="cs-CZ" sz="800" dirty="0" smtClean="0"/>
              <a:t>Volitelně lze propojit prostřednictvím LAN nebo brány </a:t>
            </a:r>
            <a:r>
              <a:rPr lang="cs-CZ" sz="800" dirty="0" err="1" smtClean="0"/>
              <a:t>WiFi</a:t>
            </a:r>
            <a:r>
              <a:rPr lang="cs-CZ" sz="800" dirty="0" smtClean="0"/>
              <a:t> se softwarem </a:t>
            </a:r>
            <a:r>
              <a:rPr lang="cs-CZ" sz="800" dirty="0" err="1" smtClean="0"/>
              <a:t>Xnet</a:t>
            </a:r>
            <a:r>
              <a:rPr lang="cs-CZ" sz="800" dirty="0" smtClean="0"/>
              <a:t> </a:t>
            </a:r>
            <a:r>
              <a:rPr lang="cs-CZ" sz="800" dirty="0" err="1" smtClean="0"/>
              <a:t>ewm</a:t>
            </a:r>
            <a:endParaRPr lang="cs-CZ" sz="800" dirty="0" smtClean="0"/>
          </a:p>
          <a:p>
            <a:r>
              <a:rPr lang="cs-CZ" sz="800" dirty="0" smtClean="0"/>
              <a:t>Řízení HP může být kdykoli velmi jednoduše zaměněno za řízení LP</a:t>
            </a:r>
          </a:p>
          <a:p>
            <a:r>
              <a:rPr lang="cs-CZ" sz="800" dirty="0" smtClean="0"/>
              <a:t>Rozhraní PC pro software PC300.Net</a:t>
            </a:r>
          </a:p>
          <a:p>
            <a:r>
              <a:rPr lang="cs-CZ" sz="800" dirty="0" smtClean="0"/>
              <a:t>Velmi dobré chlazení hořáku, a tím úspora nákladů u opotřebitelných dílů hořáku díky výkonnému rotačnímu čerpadlu a vodní nádrži 5 litrů (chladicí modul cool50)</a:t>
            </a:r>
          </a:p>
          <a:p>
            <a:r>
              <a:rPr lang="cs-CZ" sz="800" dirty="0" smtClean="0"/>
              <a:t>Bezplatný balíček WPQR pro certifikaci včetně EXC2 dle ČSN EN 1090 a pro svařování nelegovaných ocelí včetně S355</a:t>
            </a:r>
            <a:endParaRPr lang="cs-CZ" sz="800" dirty="0"/>
          </a:p>
        </p:txBody>
      </p:sp>
      <p:sp>
        <p:nvSpPr>
          <p:cNvPr id="7" name="Obdélník 6"/>
          <p:cNvSpPr/>
          <p:nvPr/>
        </p:nvSpPr>
        <p:spPr>
          <a:xfrm>
            <a:off x="3923928" y="620688"/>
            <a:ext cx="2232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 </a:t>
            </a:r>
            <a:r>
              <a:rPr lang="cs-CZ" sz="1400" b="1" dirty="0" smtClean="0">
                <a:solidFill>
                  <a:srgbClr val="FF0000"/>
                </a:solidFill>
              </a:rPr>
              <a:t>TAURUS 355 </a:t>
            </a:r>
            <a:r>
              <a:rPr lang="cs-CZ" sz="1400" b="1" dirty="0" err="1" smtClean="0">
                <a:solidFill>
                  <a:srgbClr val="FF0000"/>
                </a:solidFill>
              </a:rPr>
              <a:t>Synergic</a:t>
            </a:r>
            <a:r>
              <a:rPr lang="cs-CZ" sz="1400" b="1" dirty="0" smtClean="0">
                <a:solidFill>
                  <a:srgbClr val="FF0000"/>
                </a:solidFill>
              </a:rPr>
              <a:t> S HP </a:t>
            </a:r>
            <a:endParaRPr lang="cs-CZ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54713"/>
              </p:ext>
            </p:extLst>
          </p:nvPr>
        </p:nvGraphicFramePr>
        <p:xfrm>
          <a:off x="6136090" y="980728"/>
          <a:ext cx="2890029" cy="4793290"/>
        </p:xfrm>
        <a:graphic>
          <a:graphicData uri="http://schemas.openxmlformats.org/drawingml/2006/table">
            <a:tbl>
              <a:tblPr/>
              <a:tblGrid>
                <a:gridCol w="1064319"/>
                <a:gridCol w="304285"/>
                <a:gridCol w="304285"/>
                <a:gridCol w="304285"/>
                <a:gridCol w="304285"/>
                <a:gridCol w="304285"/>
                <a:gridCol w="304285"/>
              </a:tblGrid>
              <a:tr h="139395">
                <a:tc>
                  <a:txBody>
                    <a:bodyPr/>
                    <a:lstStyle/>
                    <a:p>
                      <a:pPr algn="l" fontAlgn="t"/>
                      <a:endParaRPr lang="cs-CZ" sz="800" dirty="0">
                        <a:effectLst/>
                      </a:endParaRP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MIG/MAG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MMA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WIG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Rozsah nastavení svařovacího proudu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 A - 350 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Doba zapnutí za okolní teploty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40 °C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25 °C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40 %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350 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350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350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45 %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350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350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350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60 %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300 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320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300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320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300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320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100 %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270 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290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270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290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270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290 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Napětí naprázdno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79 V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frekvence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50 Hz / 60 Hz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Síťová pojistka (pomalá)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 x 16 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Síťové napětí (tolerance)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 x 400 V (-25 % - +20 %)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Max. připojovací výkon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13.9 kVA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15 kVA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Doporučený výkon generátoru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18.8 kVA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20.3 kVA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–</a:t>
                      </a:r>
                    </a:p>
                  </a:txBody>
                  <a:tcPr marL="63118" marR="40395" marT="16831" marB="1262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cos </a:t>
                      </a:r>
                      <a:r>
                        <a:rPr lang="el-GR" sz="800">
                          <a:effectLst/>
                        </a:rPr>
                        <a:t>φ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0.99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Stupeň účinnosti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 dirty="0">
                          <a:effectLst/>
                        </a:rPr>
                        <a:t>88 %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>
                          <a:effectLst/>
                        </a:rPr>
                        <a:t>Rozměry přístroje DxŠxV v mm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636 x 298 x 482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Hmotnost přístroje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36 kg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elektromagnetické kompatibility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izolace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H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>
                          <a:effectLst/>
                        </a:rPr>
                        <a:t>Třída ochrany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IP23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166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Schválení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cs-CZ" sz="800">
                          <a:effectLst/>
                        </a:rPr>
                        <a:t>Symbol bezpečnosti (označení „S“) , Označení „CE“ , Označení „EAC“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939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dirty="0">
                          <a:effectLst/>
                        </a:rPr>
                        <a:t>Normy</a:t>
                      </a:r>
                    </a:p>
                  </a:txBody>
                  <a:tcPr marL="25247" marR="40395" marT="16831" marB="12624">
                    <a:lnL>
                      <a:noFill/>
                    </a:lnL>
                    <a:lnR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IEC 60974-1, -5, -10 CL.A</a:t>
                      </a:r>
                    </a:p>
                  </a:txBody>
                  <a:tcPr marL="63118" marR="40395" marT="16831" marB="12624">
                    <a:lnL w="1905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0" descr="ew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1" y="30109"/>
            <a:ext cx="1649922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292080" y="6135965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Akční cena        83.500,-Kč </a:t>
            </a:r>
            <a:r>
              <a:rPr lang="cs-CZ" sz="1000" b="1" dirty="0" smtClean="0">
                <a:solidFill>
                  <a:srgbClr val="FF0000"/>
                </a:solidFill>
              </a:rPr>
              <a:t>+ DPH</a:t>
            </a:r>
            <a:endParaRPr lang="cs-CZ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25516"/>
              </p:ext>
            </p:extLst>
          </p:nvPr>
        </p:nvGraphicFramePr>
        <p:xfrm>
          <a:off x="323528" y="4293096"/>
          <a:ext cx="3600400" cy="212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826"/>
                <a:gridCol w="1426574"/>
              </a:tblGrid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Název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Objednací číslo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 Zdroj TAURUS</a:t>
                      </a:r>
                      <a:r>
                        <a:rPr lang="cs-CZ" sz="800" baseline="0" dirty="0" smtClean="0"/>
                        <a:t> </a:t>
                      </a:r>
                      <a:r>
                        <a:rPr lang="cs-CZ" sz="800" baseline="0" dirty="0" err="1" smtClean="0"/>
                        <a:t>Synergic</a:t>
                      </a:r>
                      <a:r>
                        <a:rPr lang="cs-CZ" sz="800" baseline="0" dirty="0" smtClean="0"/>
                        <a:t> S HP MM TKM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090-00540700502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Chlazení </a:t>
                      </a:r>
                      <a:r>
                        <a:rPr lang="cs-CZ" sz="800" dirty="0" err="1" smtClean="0"/>
                        <a:t>cool</a:t>
                      </a:r>
                      <a:r>
                        <a:rPr lang="cs-CZ" sz="800" dirty="0" smtClean="0"/>
                        <a:t> 50</a:t>
                      </a:r>
                      <a:r>
                        <a:rPr lang="cs-CZ" sz="800" baseline="0" dirty="0" smtClean="0"/>
                        <a:t>  </a:t>
                      </a:r>
                      <a:r>
                        <a:rPr lang="cs-CZ" sz="800" dirty="0" smtClean="0"/>
                        <a:t>U40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090-008598-00502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Vozík Trolly 55-5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090-008632-00001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Zemnící kabel 50</a:t>
                      </a:r>
                      <a:r>
                        <a:rPr lang="cs-CZ" sz="800" baseline="0" dirty="0" smtClean="0"/>
                        <a:t> </a:t>
                      </a:r>
                      <a:r>
                        <a:rPr lang="cs-CZ" sz="800" dirty="0" err="1" smtClean="0"/>
                        <a:t>qmm</a:t>
                      </a:r>
                      <a:r>
                        <a:rPr lang="cs-CZ" sz="800" dirty="0" smtClean="0"/>
                        <a:t>/4m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092-000003-00000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Redukční ventil Ar/Mix 30l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394-002910-00030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 smtClean="0"/>
                        <a:t>Plynová</a:t>
                      </a:r>
                      <a:r>
                        <a:rPr lang="cs-CZ" sz="800" baseline="0" dirty="0" smtClean="0"/>
                        <a:t> hadice 2,0m</a:t>
                      </a:r>
                      <a:endParaRPr lang="cs-CZ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 smtClean="0"/>
                        <a:t>094-000010-00001</a:t>
                      </a:r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AK 300 cívkový adaptér 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094-001803-00001</a:t>
                      </a:r>
                      <a:endParaRPr lang="cs-CZ" sz="800" dirty="0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Hořák UM</a:t>
                      </a:r>
                      <a:r>
                        <a:rPr lang="cs-CZ" sz="800" baseline="0" dirty="0" smtClean="0"/>
                        <a:t> 401 W  4,0m</a:t>
                      </a:r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394-600011-00004</a:t>
                      </a:r>
                      <a:endParaRPr lang="cs-CZ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feld 1"/>
          <p:cNvSpPr txBox="1"/>
          <p:nvPr/>
        </p:nvSpPr>
        <p:spPr>
          <a:xfrm>
            <a:off x="-36512" y="44624"/>
            <a:ext cx="88204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9B1C2F"/>
                </a:solidFill>
              </a:rPr>
              <a:t>Akční ceny zákazníci –  </a:t>
            </a:r>
            <a:r>
              <a:rPr lang="cs-CZ" sz="1400" b="1" dirty="0" smtClean="0">
                <a:solidFill>
                  <a:srgbClr val="9B1C2F"/>
                </a:solidFill>
              </a:rPr>
              <a:t>podzim </a:t>
            </a:r>
            <a:r>
              <a:rPr lang="cs-CZ" sz="1400" b="1" dirty="0" smtClean="0">
                <a:solidFill>
                  <a:srgbClr val="9B1C2F"/>
                </a:solidFill>
              </a:rPr>
              <a:t>2019</a:t>
            </a:r>
            <a:endParaRPr lang="cs-CZ" sz="1400" b="1" dirty="0" smtClean="0">
              <a:solidFill>
                <a:srgbClr val="9B1C2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rgbClr val="9B1C2F"/>
                </a:solidFill>
              </a:rPr>
              <a:t>platné pro zdroje objednané do </a:t>
            </a:r>
            <a:r>
              <a:rPr lang="cs-CZ" sz="1200" b="1" dirty="0" smtClean="0">
                <a:solidFill>
                  <a:srgbClr val="9B1C2F"/>
                </a:solidFill>
              </a:rPr>
              <a:t>30.10.2019</a:t>
            </a:r>
            <a:endParaRPr lang="de-DE" sz="1200" dirty="0">
              <a:solidFill>
                <a:srgbClr val="9B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36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2720</Words>
  <Application>Microsoft Office PowerPoint</Application>
  <PresentationFormat>Předvádění na obrazovce (4:3)</PresentationFormat>
  <Paragraphs>1099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Pajicek</dc:creator>
  <cp:lastModifiedBy>Humlach Pavel</cp:lastModifiedBy>
  <cp:revision>88</cp:revision>
  <cp:lastPrinted>2019-05-16T07:55:48Z</cp:lastPrinted>
  <dcterms:created xsi:type="dcterms:W3CDTF">2015-09-05T08:56:02Z</dcterms:created>
  <dcterms:modified xsi:type="dcterms:W3CDTF">2019-08-21T08:58:03Z</dcterms:modified>
</cp:coreProperties>
</file>